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804" r:id="rId1"/>
  </p:sldMasterIdLst>
  <p:notesMasterIdLst>
    <p:notesMasterId r:id="rId36"/>
  </p:notesMasterIdLst>
  <p:sldIdLst>
    <p:sldId id="355" r:id="rId2"/>
    <p:sldId id="356" r:id="rId3"/>
    <p:sldId id="365" r:id="rId4"/>
    <p:sldId id="357" r:id="rId5"/>
    <p:sldId id="361" r:id="rId6"/>
    <p:sldId id="374" r:id="rId7"/>
    <p:sldId id="362" r:id="rId8"/>
    <p:sldId id="258" r:id="rId9"/>
    <p:sldId id="349" r:id="rId10"/>
    <p:sldId id="366" r:id="rId11"/>
    <p:sldId id="259" r:id="rId12"/>
    <p:sldId id="330" r:id="rId13"/>
    <p:sldId id="331" r:id="rId14"/>
    <p:sldId id="367" r:id="rId15"/>
    <p:sldId id="261" r:id="rId16"/>
    <p:sldId id="275" r:id="rId17"/>
    <p:sldId id="385" r:id="rId18"/>
    <p:sldId id="387" r:id="rId19"/>
    <p:sldId id="386" r:id="rId20"/>
    <p:sldId id="388" r:id="rId21"/>
    <p:sldId id="389" r:id="rId22"/>
    <p:sldId id="390" r:id="rId23"/>
    <p:sldId id="391" r:id="rId24"/>
    <p:sldId id="392" r:id="rId25"/>
    <p:sldId id="393" r:id="rId26"/>
    <p:sldId id="294" r:id="rId27"/>
    <p:sldId id="346" r:id="rId28"/>
    <p:sldId id="347" r:id="rId29"/>
    <p:sldId id="348" r:id="rId30"/>
    <p:sldId id="396" r:id="rId31"/>
    <p:sldId id="377" r:id="rId32"/>
    <p:sldId id="328" r:id="rId33"/>
    <p:sldId id="395" r:id="rId34"/>
    <p:sldId id="364" r:id="rId3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E6F4FE"/>
    <a:srgbClr val="F0F8FE"/>
    <a:srgbClr val="CCEC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19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02FA2D-A025-4278-A35F-3CB9D1C1B422}" type="datetimeFigureOut">
              <a:rPr lang="pt-BR" smtClean="0"/>
              <a:t>16/03/2016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F7BAE7-2A50-41CF-AC43-CB54C0B122C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01274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7BAE7-2A50-41CF-AC43-CB54C0B122CA}" type="slidenum">
              <a:rPr lang="pt-BR" smtClean="0"/>
              <a:t>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551303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7BAE7-2A50-41CF-AC43-CB54C0B122CA}" type="slidenum">
              <a:rPr lang="pt-BR" smtClean="0"/>
              <a:t>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55836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7BAE7-2A50-41CF-AC43-CB54C0B122CA}" type="slidenum">
              <a:rPr lang="pt-BR" smtClean="0"/>
              <a:t>12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30540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16/03/2016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99692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16/03/2016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39725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16/03/2016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81426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16/03/2016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9381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16/03/2016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8033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16/03/2016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87121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16/03/2016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7690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16/03/2016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48385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16/03/2016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94741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16/03/2016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25949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16/03/2016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68685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t>16/03/2016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52401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pt.wikipedia.org/wiki/Mesorregi%C3%A3o_Metropolitana_de_Porto_Alegre" TargetMode="External"/><Relationship Id="rId13" Type="http://schemas.openxmlformats.org/officeDocument/2006/relationships/hyperlink" Target="https://pt.wikipedia.org/wiki/IBGE" TargetMode="External"/><Relationship Id="rId18" Type="http://schemas.openxmlformats.org/officeDocument/2006/relationships/hyperlink" Target="https://pt.wikipedia.org/wiki/Quil%C3%B3metro_quadrado" TargetMode="External"/><Relationship Id="rId26" Type="http://schemas.openxmlformats.org/officeDocument/2006/relationships/hyperlink" Target="https://pt.wikipedia.org/wiki/Metro_(unidade_de_medida)" TargetMode="External"/><Relationship Id="rId3" Type="http://schemas.openxmlformats.org/officeDocument/2006/relationships/hyperlink" Target="https://pt.wikipedia.org/wiki/Brasil" TargetMode="External"/><Relationship Id="rId21" Type="http://schemas.openxmlformats.org/officeDocument/2006/relationships/hyperlink" Target="https://pt.wikipedia.org/wiki/Popula%C3%A7%C3%A3o_residente" TargetMode="External"/><Relationship Id="rId7" Type="http://schemas.openxmlformats.org/officeDocument/2006/relationships/hyperlink" Target="https://pt.wikipedia.org/wiki/Mesorregi%C3%A3o" TargetMode="External"/><Relationship Id="rId12" Type="http://schemas.openxmlformats.org/officeDocument/2006/relationships/hyperlink" Target="https://pt.wikipedia.org/wiki/Microrregi%C3%A3o_de_Os%C3%B3rio" TargetMode="External"/><Relationship Id="rId17" Type="http://schemas.openxmlformats.org/officeDocument/2006/relationships/hyperlink" Target="https://pt.wikipedia.org/wiki/Territ%C3%B3rio" TargetMode="External"/><Relationship Id="rId25" Type="http://schemas.openxmlformats.org/officeDocument/2006/relationships/hyperlink" Target="https://pt.wikipedia.org/wiki/Altitude" TargetMode="External"/><Relationship Id="rId2" Type="http://schemas.openxmlformats.org/officeDocument/2006/relationships/image" Target="../media/image4.png"/><Relationship Id="rId16" Type="http://schemas.openxmlformats.org/officeDocument/2006/relationships/hyperlink" Target="https://pt.wikipedia.org/wiki/Quil%C3%B4metro" TargetMode="External"/><Relationship Id="rId20" Type="http://schemas.openxmlformats.org/officeDocument/2006/relationships/hyperlink" Target="https://pt.wikipedia.org/wiki/Popula%C3%A7%C3%A3o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pt.wikipedia.org/wiki/Rio_Grande_do_Sul" TargetMode="External"/><Relationship Id="rId11" Type="http://schemas.openxmlformats.org/officeDocument/2006/relationships/hyperlink" Target="https://pt.wikipedia.org/wiki/Microrregi%C3%A3o" TargetMode="External"/><Relationship Id="rId24" Type="http://schemas.openxmlformats.org/officeDocument/2006/relationships/hyperlink" Target="https://pt.wikipedia.org/wiki/Densidade_populacional" TargetMode="External"/><Relationship Id="rId5" Type="http://schemas.openxmlformats.org/officeDocument/2006/relationships/hyperlink" Target="https://pt.wikipedia.org/wiki/Unidades_federativas_do_Brasil" TargetMode="External"/><Relationship Id="rId15" Type="http://schemas.openxmlformats.org/officeDocument/2006/relationships/hyperlink" Target="https://pt.wikipedia.org/wiki/S%C3%A3o_Jos%C3%A9_do_Norte" TargetMode="External"/><Relationship Id="rId23" Type="http://schemas.openxmlformats.org/officeDocument/2006/relationships/hyperlink" Target="https://pt.wikipedia.org/wiki/Tavares_(Rio_Grande_do_Sul)#cite_note-IBGE_Pop_2010-3" TargetMode="External"/><Relationship Id="rId28" Type="http://schemas.openxmlformats.org/officeDocument/2006/relationships/image" Target="../media/image6.png"/><Relationship Id="rId10" Type="http://schemas.openxmlformats.org/officeDocument/2006/relationships/hyperlink" Target="https://pt.wikipedia.org/wiki/Tavares_(Rio_Grande_do_Sul)#cite_note-IBGE_DTB_2008-1" TargetMode="External"/><Relationship Id="rId19" Type="http://schemas.openxmlformats.org/officeDocument/2006/relationships/hyperlink" Target="https://pt.wikipedia.org/wiki/Tavares_(Rio_Grande_do_Sul)#cite_note-IBGE_.C3.81rea-2" TargetMode="External"/><Relationship Id="rId4" Type="http://schemas.openxmlformats.org/officeDocument/2006/relationships/hyperlink" Target="https://tools.wmflabs.org/geohack/geohack.php?language=pt&amp;pagename=Tavares_(Rio_Grande_do_Sul)&amp;params=31_17_13_S_51_05_38_W_type:city_region:BR_scale:75000" TargetMode="External"/><Relationship Id="rId9" Type="http://schemas.openxmlformats.org/officeDocument/2006/relationships/hyperlink" Target="https://pt.wikipedia.org/wiki/2008" TargetMode="External"/><Relationship Id="rId14" Type="http://schemas.openxmlformats.org/officeDocument/2006/relationships/hyperlink" Target="https://pt.wikipedia.org/wiki/Mostardas" TargetMode="External"/><Relationship Id="rId22" Type="http://schemas.openxmlformats.org/officeDocument/2006/relationships/hyperlink" Target="https://pt.wikipedia.org/wiki/2010" TargetMode="External"/><Relationship Id="rId27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o 7"/>
          <p:cNvGrpSpPr/>
          <p:nvPr/>
        </p:nvGrpSpPr>
        <p:grpSpPr>
          <a:xfrm>
            <a:off x="0" y="-27384"/>
            <a:ext cx="9144000" cy="1811338"/>
            <a:chOff x="-25865" y="3261767"/>
            <a:chExt cx="9144000" cy="1811338"/>
          </a:xfrm>
        </p:grpSpPr>
        <p:pic>
          <p:nvPicPr>
            <p:cNvPr id="5" name="Picture 1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61" t="17719" r="31654" b="63577"/>
            <a:stretch>
              <a:fillRect/>
            </a:stretch>
          </p:blipFill>
          <p:spPr bwMode="auto">
            <a:xfrm>
              <a:off x="-25865" y="3261767"/>
              <a:ext cx="9144000" cy="1811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il_fi" descr="http://3.bp.blogspot.com/_TMzEax0xNOA/TOpL8Tn1RfI/AAAAAAAAAEw/3d30uvcmv3I/S220/logo_UFPEL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20083" y="3626892"/>
              <a:ext cx="1223963" cy="10810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14" descr="http://www.unasus.ufma.br/unasus_data/site/images/noticias/1356913b26unasus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6336" y="3730872"/>
              <a:ext cx="1309688" cy="873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Retângulo 8"/>
          <p:cNvSpPr/>
          <p:nvPr/>
        </p:nvSpPr>
        <p:spPr>
          <a:xfrm>
            <a:off x="107505" y="2124145"/>
            <a:ext cx="90093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b="1" dirty="0">
                <a:latin typeface="Arial" pitchFamily="34" charset="0"/>
                <a:cs typeface="Arial" pitchFamily="34" charset="0"/>
              </a:rPr>
              <a:t>Trabalho de Conclusão de Curso</a:t>
            </a:r>
            <a:endParaRPr lang="pt-BR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-27175" y="4725144"/>
            <a:ext cx="914400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/>
              <a:t> </a:t>
            </a:r>
          </a:p>
          <a:p>
            <a:pPr algn="ctr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Aluno: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Esperanza Suárez Venzant</a:t>
            </a: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b="1" dirty="0" smtClean="0">
                <a:latin typeface="Arial" pitchFamily="34" charset="0"/>
                <a:cs typeface="Arial" pitchFamily="34" charset="0"/>
              </a:rPr>
              <a:t>Orientadora: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 </a:t>
            </a:r>
            <a:r>
              <a:rPr lang="pt-BR" b="1" dirty="0"/>
              <a:t>Waneza Dias Borges</a:t>
            </a:r>
          </a:p>
          <a:p>
            <a:pPr algn="ctr"/>
            <a:r>
              <a:rPr lang="pt-BR" b="1" dirty="0" smtClean="0">
                <a:latin typeface="Arial" pitchFamily="34" charset="0"/>
                <a:cs typeface="Arial" pitchFamily="34" charset="0"/>
              </a:rPr>
              <a:t>                           Co-orientadora:Vera Lúcia Quinhones Guidolin</a:t>
            </a:r>
            <a:endParaRPr lang="pt-BR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b="1" dirty="0">
                <a:latin typeface="Arial" pitchFamily="34" charset="0"/>
                <a:cs typeface="Arial" pitchFamily="34" charset="0"/>
              </a:rPr>
              <a:t> </a:t>
            </a:r>
          </a:p>
          <a:p>
            <a:pPr algn="ctr"/>
            <a:r>
              <a:rPr lang="pt-BR" b="1" dirty="0" smtClean="0">
                <a:latin typeface="Arial" pitchFamily="34" charset="0"/>
                <a:cs typeface="Arial" pitchFamily="34" charset="0"/>
              </a:rPr>
              <a:t>Pelotas, 2016.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tângulo 14"/>
          <p:cNvSpPr/>
          <p:nvPr/>
        </p:nvSpPr>
        <p:spPr>
          <a:xfrm flipV="1">
            <a:off x="792088" y="4751433"/>
            <a:ext cx="7812360" cy="4571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CaixaDeTexto 1"/>
          <p:cNvSpPr txBox="1"/>
          <p:nvPr/>
        </p:nvSpPr>
        <p:spPr>
          <a:xfrm>
            <a:off x="539552" y="3356992"/>
            <a:ext cx="79928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b="1" dirty="0" smtClean="0"/>
              <a:t>Melhoria da atenção à saúde dos idosos na UBS de Tavares/RS</a:t>
            </a:r>
          </a:p>
          <a:p>
            <a:endParaRPr lang="pt-BR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2528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148903" y="2852936"/>
            <a:ext cx="484619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68096" indent="-685800" algn="ctr">
              <a:buFont typeface="Wingdings" pitchFamily="2" charset="2"/>
              <a:buChar char="v"/>
            </a:pPr>
            <a:r>
              <a:rPr lang="pt-BR" sz="5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Intervenção</a:t>
            </a:r>
            <a:endParaRPr lang="pt-BR" sz="54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978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341784"/>
            <a:ext cx="8229600" cy="1143000"/>
          </a:xfrm>
        </p:spPr>
        <p:txBody>
          <a:bodyPr>
            <a:norm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pt-BR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Objetivo Geral</a:t>
            </a:r>
            <a:endParaRPr lang="pt-BR" sz="36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sz="3600" dirty="0" smtClean="0"/>
          </a:p>
          <a:p>
            <a:pPr marL="0" indent="0" algn="just">
              <a:buNone/>
            </a:pPr>
            <a:r>
              <a:rPr lang="pt-BR" sz="3600" dirty="0" smtClean="0"/>
              <a:t>        </a:t>
            </a:r>
            <a:r>
              <a:rPr lang="pt-BR" sz="3600" dirty="0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Melhorar a </a:t>
            </a:r>
            <a:r>
              <a:rPr lang="pt-BR" sz="3600" dirty="0" smtClean="0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atenção à saúde  das pessoas idosas </a:t>
            </a:r>
            <a:r>
              <a:rPr lang="pt-BR" sz="3600" dirty="0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na UBS </a:t>
            </a:r>
            <a:r>
              <a:rPr lang="pt-BR" sz="3600" dirty="0" smtClean="0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de Tavares/ RS.</a:t>
            </a:r>
            <a:endParaRPr lang="pt-BR" sz="3600" dirty="0">
              <a:solidFill>
                <a:srgbClr val="000099"/>
              </a:solidFill>
            </a:endParaRPr>
          </a:p>
          <a:p>
            <a:pPr marL="0" indent="0" algn="just">
              <a:buNone/>
            </a:pPr>
            <a:endParaRPr lang="pt-BR" sz="3600" dirty="0"/>
          </a:p>
        </p:txBody>
      </p:sp>
      <p:sp>
        <p:nvSpPr>
          <p:cNvPr id="4" name="Seta entalhada para a direita 3"/>
          <p:cNvSpPr/>
          <p:nvPr/>
        </p:nvSpPr>
        <p:spPr>
          <a:xfrm>
            <a:off x="755576" y="2420888"/>
            <a:ext cx="504056" cy="36004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8506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418654"/>
            <a:ext cx="7924800" cy="778098"/>
          </a:xfrm>
        </p:spPr>
        <p:txBody>
          <a:bodyPr/>
          <a:lstStyle/>
          <a:p>
            <a:pPr marL="571500" indent="-571500">
              <a:buFont typeface="Wingdings" pitchFamily="2" charset="2"/>
              <a:buChar char="v"/>
            </a:pPr>
            <a:r>
              <a:rPr lang="pt-BR" sz="4000" b="1" cap="none" dirty="0" smtClean="0">
                <a:solidFill>
                  <a:srgbClr val="000099"/>
                </a:solidFill>
              </a:rPr>
              <a:t>Metodologia</a:t>
            </a:r>
            <a:endParaRPr lang="pt-BR" sz="4000" cap="none" dirty="0">
              <a:solidFill>
                <a:srgbClr val="000099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96753"/>
            <a:ext cx="8229600" cy="504056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s-ES" sz="5000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ES" sz="50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ES" sz="5000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s-ES" sz="80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s-ES" sz="8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Intervenção </a:t>
            </a:r>
            <a:r>
              <a:rPr lang="es-ES" sz="80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es-ES" sz="8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oi desenvolvida no período </a:t>
            </a:r>
            <a:r>
              <a:rPr lang="es-ES" sz="80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de 12 </a:t>
            </a:r>
            <a:r>
              <a:rPr lang="es-ES" sz="8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semanas, nos meses de setembro á  dezembro de 2015, </a:t>
            </a:r>
            <a:r>
              <a:rPr lang="es-ES" sz="80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na Unidade de Saúde da Familia, com a </a:t>
            </a:r>
            <a:r>
              <a:rPr lang="es-ES" sz="8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população </a:t>
            </a:r>
            <a:r>
              <a:rPr lang="es-ES" sz="80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do interior de Tavares, participaram da intervenção 259 </a:t>
            </a:r>
            <a:r>
              <a:rPr lang="es-ES" sz="8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pessoas </a:t>
            </a:r>
            <a:r>
              <a:rPr lang="es-ES" sz="80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com idade igual ou superior a </a:t>
            </a:r>
            <a:r>
              <a:rPr lang="es-ES" sz="8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sessenta anos, que foram o </a:t>
            </a:r>
          </a:p>
          <a:p>
            <a:pPr marL="0" indent="0">
              <a:buNone/>
            </a:pPr>
            <a:r>
              <a:rPr lang="es-ES" sz="8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total de usuários cadastrados neste periodo.</a:t>
            </a:r>
            <a:endParaRPr lang="pt-BR" sz="80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endParaRPr lang="pt-BR" sz="8000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51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 algn="just">
              <a:buNone/>
            </a:pPr>
            <a:endParaRPr lang="pt-BR" sz="4500" b="1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8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Ações em quatro eixos:</a:t>
            </a:r>
            <a:r>
              <a:rPr lang="pt-BR" sz="86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endParaRPr lang="pt-BR" sz="8600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86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Monitoramento </a:t>
            </a:r>
            <a:r>
              <a:rPr lang="pt-BR" sz="86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e </a:t>
            </a:r>
            <a:r>
              <a:rPr lang="pt-BR" sz="86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Avaliação;</a:t>
            </a:r>
            <a:endParaRPr lang="pt-BR" sz="86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86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Organização e Gestão do </a:t>
            </a:r>
            <a:r>
              <a:rPr lang="pt-BR" sz="86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Serviço; </a:t>
            </a:r>
          </a:p>
          <a:p>
            <a:r>
              <a:rPr lang="pt-BR" sz="86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Qualificação </a:t>
            </a:r>
            <a:r>
              <a:rPr lang="pt-BR" sz="86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da Prática </a:t>
            </a:r>
            <a:r>
              <a:rPr lang="pt-BR" sz="86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Clínica;</a:t>
            </a:r>
          </a:p>
          <a:p>
            <a:r>
              <a:rPr lang="pt-BR" sz="86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Engajamento Público.</a:t>
            </a:r>
            <a:endParaRPr lang="pt-BR" sz="86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860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012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4464496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pt-BR" sz="3200" b="1" dirty="0" smtClean="0">
                <a:solidFill>
                  <a:srgbClr val="0070C0"/>
                </a:solidFill>
              </a:rPr>
              <a:t>Instrumentos utilizados: </a:t>
            </a:r>
          </a:p>
          <a:p>
            <a:pPr algn="just"/>
            <a:endParaRPr lang="pt-BR" sz="3200" b="1" dirty="0" smtClean="0">
              <a:solidFill>
                <a:srgbClr val="000099"/>
              </a:solidFill>
            </a:endParaRPr>
          </a:p>
          <a:p>
            <a:pPr marL="0" indent="0" algn="just">
              <a:buNone/>
            </a:pPr>
            <a:r>
              <a:rPr lang="pt-BR" sz="3200" dirty="0" smtClean="0"/>
              <a:t>                </a:t>
            </a:r>
            <a:r>
              <a:rPr lang="pt-BR" sz="3200" dirty="0" smtClean="0">
                <a:solidFill>
                  <a:srgbClr val="000099"/>
                </a:solidFill>
              </a:rPr>
              <a:t>Caderno de Ação Programática</a:t>
            </a:r>
            <a:r>
              <a:rPr lang="es-ES" dirty="0">
                <a:solidFill>
                  <a:srgbClr val="000099"/>
                </a:solidFill>
              </a:rPr>
              <a:t> </a:t>
            </a:r>
            <a:r>
              <a:rPr lang="es-ES" dirty="0" smtClean="0">
                <a:solidFill>
                  <a:srgbClr val="000099"/>
                </a:solidFill>
              </a:rPr>
              <a:t>na Atenção </a:t>
            </a:r>
            <a:r>
              <a:rPr lang="es-ES" dirty="0">
                <a:solidFill>
                  <a:srgbClr val="000099"/>
                </a:solidFill>
              </a:rPr>
              <a:t>Básica de Evelhecimento </a:t>
            </a:r>
            <a:r>
              <a:rPr lang="es-ES" dirty="0" smtClean="0">
                <a:solidFill>
                  <a:srgbClr val="000099"/>
                </a:solidFill>
              </a:rPr>
              <a:t>e           Saúde </a:t>
            </a:r>
            <a:r>
              <a:rPr lang="es-ES" dirty="0">
                <a:solidFill>
                  <a:srgbClr val="000099"/>
                </a:solidFill>
              </a:rPr>
              <a:t>da Pessoa </a:t>
            </a:r>
            <a:r>
              <a:rPr lang="es-ES" dirty="0" smtClean="0">
                <a:solidFill>
                  <a:srgbClr val="000099"/>
                </a:solidFill>
              </a:rPr>
              <a:t>Idosa</a:t>
            </a:r>
            <a:r>
              <a:rPr lang="pt-BR" dirty="0">
                <a:solidFill>
                  <a:srgbClr val="000099"/>
                </a:solidFill>
              </a:rPr>
              <a:t>.</a:t>
            </a:r>
          </a:p>
          <a:p>
            <a:pPr marL="0" indent="0">
              <a:buNone/>
            </a:pPr>
            <a:r>
              <a:rPr lang="pt-BR" sz="3200" dirty="0" smtClean="0">
                <a:solidFill>
                  <a:srgbClr val="000099"/>
                </a:solidFill>
              </a:rPr>
              <a:t>     </a:t>
            </a:r>
          </a:p>
          <a:p>
            <a:pPr marL="0" indent="0">
              <a:buNone/>
            </a:pPr>
            <a:r>
              <a:rPr lang="pt-BR" sz="3200" dirty="0" smtClean="0">
                <a:solidFill>
                  <a:srgbClr val="000099"/>
                </a:solidFill>
              </a:rPr>
              <a:t>              Planilha </a:t>
            </a:r>
            <a:r>
              <a:rPr lang="pt-BR" sz="3200" dirty="0">
                <a:solidFill>
                  <a:srgbClr val="000099"/>
                </a:solidFill>
              </a:rPr>
              <a:t>eletrônica de coleta de </a:t>
            </a:r>
            <a:r>
              <a:rPr lang="pt-BR" sz="3200" dirty="0" smtClean="0">
                <a:solidFill>
                  <a:srgbClr val="000099"/>
                </a:solidFill>
              </a:rPr>
              <a:t>dados</a:t>
            </a:r>
            <a:r>
              <a:rPr lang="pt-BR" dirty="0">
                <a:solidFill>
                  <a:srgbClr val="000099"/>
                </a:solidFill>
              </a:rPr>
              <a:t> </a:t>
            </a:r>
            <a:r>
              <a:rPr lang="pt-BR" dirty="0" smtClean="0">
                <a:solidFill>
                  <a:srgbClr val="000099"/>
                </a:solidFill>
              </a:rPr>
              <a:t>para as pessoas idosas.</a:t>
            </a:r>
            <a:endParaRPr lang="pt-BR" dirty="0">
              <a:solidFill>
                <a:srgbClr val="000099"/>
              </a:solidFill>
            </a:endParaRPr>
          </a:p>
          <a:p>
            <a:pPr marL="0" indent="0">
              <a:buNone/>
            </a:pPr>
            <a:r>
              <a:rPr lang="pt-BR" sz="3200" dirty="0" smtClean="0">
                <a:solidFill>
                  <a:srgbClr val="000099"/>
                </a:solidFill>
              </a:rPr>
              <a:t>         </a:t>
            </a:r>
          </a:p>
          <a:p>
            <a:pPr marL="0" indent="0">
              <a:buNone/>
            </a:pPr>
            <a:r>
              <a:rPr lang="pt-BR" dirty="0">
                <a:solidFill>
                  <a:srgbClr val="000099"/>
                </a:solidFill>
              </a:rPr>
              <a:t> </a:t>
            </a:r>
            <a:r>
              <a:rPr lang="pt-BR" dirty="0" smtClean="0">
                <a:solidFill>
                  <a:srgbClr val="000099"/>
                </a:solidFill>
              </a:rPr>
              <a:t>             </a:t>
            </a:r>
            <a:r>
              <a:rPr lang="pt-BR" sz="3200" dirty="0" smtClean="0">
                <a:solidFill>
                  <a:srgbClr val="000099"/>
                </a:solidFill>
              </a:rPr>
              <a:t>Ficha-espelho</a:t>
            </a:r>
            <a:r>
              <a:rPr lang="es-ES" dirty="0" smtClean="0">
                <a:solidFill>
                  <a:srgbClr val="000099"/>
                </a:solidFill>
              </a:rPr>
              <a:t> </a:t>
            </a:r>
            <a:r>
              <a:rPr lang="es-ES" dirty="0">
                <a:solidFill>
                  <a:srgbClr val="000099"/>
                </a:solidFill>
              </a:rPr>
              <a:t>e ficheiro específico para as pessoas </a:t>
            </a:r>
            <a:r>
              <a:rPr lang="es-ES" dirty="0" smtClean="0">
                <a:solidFill>
                  <a:srgbClr val="000099"/>
                </a:solidFill>
              </a:rPr>
              <a:t>idosas, </a:t>
            </a:r>
            <a:r>
              <a:rPr lang="es-ES" dirty="0">
                <a:solidFill>
                  <a:srgbClr val="000099"/>
                </a:solidFill>
              </a:rPr>
              <a:t>m</a:t>
            </a:r>
            <a:r>
              <a:rPr lang="es-ES" dirty="0" smtClean="0">
                <a:solidFill>
                  <a:srgbClr val="000099"/>
                </a:solidFill>
              </a:rPr>
              <a:t>onitoramento </a:t>
            </a:r>
            <a:r>
              <a:rPr lang="es-ES" dirty="0">
                <a:solidFill>
                  <a:srgbClr val="000099"/>
                </a:solidFill>
              </a:rPr>
              <a:t>regular dos registros pela equipe.</a:t>
            </a:r>
          </a:p>
          <a:p>
            <a:pPr marL="0" indent="0">
              <a:buNone/>
            </a:pPr>
            <a:endParaRPr lang="es-ES" dirty="0" smtClean="0">
              <a:solidFill>
                <a:srgbClr val="000099"/>
              </a:solidFill>
            </a:endParaRPr>
          </a:p>
          <a:p>
            <a:pPr marL="0" indent="0">
              <a:buNone/>
            </a:pPr>
            <a:r>
              <a:rPr lang="es-ES" dirty="0">
                <a:solidFill>
                  <a:srgbClr val="000099"/>
                </a:solidFill>
              </a:rPr>
              <a:t> </a:t>
            </a:r>
            <a:r>
              <a:rPr lang="es-ES" dirty="0" smtClean="0">
                <a:solidFill>
                  <a:srgbClr val="000099"/>
                </a:solidFill>
              </a:rPr>
              <a:t>            Estrategia </a:t>
            </a:r>
            <a:r>
              <a:rPr lang="es-ES" dirty="0">
                <a:solidFill>
                  <a:srgbClr val="000099"/>
                </a:solidFill>
              </a:rPr>
              <a:t>de </a:t>
            </a:r>
            <a:r>
              <a:rPr lang="es-ES" dirty="0" smtClean="0">
                <a:solidFill>
                  <a:srgbClr val="000099"/>
                </a:solidFill>
              </a:rPr>
              <a:t>dia </a:t>
            </a:r>
            <a:r>
              <a:rPr lang="es-ES" dirty="0">
                <a:solidFill>
                  <a:srgbClr val="000099"/>
                </a:solidFill>
              </a:rPr>
              <a:t>específico  </a:t>
            </a:r>
            <a:r>
              <a:rPr lang="es-ES" dirty="0" smtClean="0">
                <a:solidFill>
                  <a:srgbClr val="000099"/>
                </a:solidFill>
              </a:rPr>
              <a:t>de atendimento </a:t>
            </a:r>
            <a:r>
              <a:rPr lang="es-ES" dirty="0">
                <a:solidFill>
                  <a:srgbClr val="000099"/>
                </a:solidFill>
              </a:rPr>
              <a:t>só  </a:t>
            </a:r>
            <a:r>
              <a:rPr lang="es-ES" dirty="0" smtClean="0">
                <a:solidFill>
                  <a:srgbClr val="000099"/>
                </a:solidFill>
              </a:rPr>
              <a:t>aos usuários </a:t>
            </a:r>
            <a:r>
              <a:rPr lang="es-ES" dirty="0">
                <a:solidFill>
                  <a:srgbClr val="000099"/>
                </a:solidFill>
              </a:rPr>
              <a:t>idosos.</a:t>
            </a:r>
          </a:p>
          <a:p>
            <a:endParaRPr lang="pt-BR" dirty="0">
              <a:solidFill>
                <a:srgbClr val="000099"/>
              </a:solidFill>
            </a:endParaRPr>
          </a:p>
          <a:p>
            <a:pPr algn="just"/>
            <a:endParaRPr lang="pt-BR" dirty="0"/>
          </a:p>
          <a:p>
            <a:pPr marL="0" indent="0" algn="just">
              <a:buNone/>
            </a:pPr>
            <a:r>
              <a:rPr lang="pt-BR" sz="3200" dirty="0" smtClean="0"/>
              <a:t>   </a:t>
            </a:r>
            <a:endParaRPr lang="pt-BR" sz="3200" dirty="0"/>
          </a:p>
          <a:p>
            <a:endParaRPr lang="pt-BR" dirty="0"/>
          </a:p>
        </p:txBody>
      </p: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778098"/>
          </a:xfrm>
        </p:spPr>
        <p:txBody>
          <a:bodyPr/>
          <a:lstStyle/>
          <a:p>
            <a:pPr marL="571500" indent="-571500">
              <a:buFont typeface="Wingdings" pitchFamily="2" charset="2"/>
              <a:buChar char="v"/>
            </a:pPr>
            <a:r>
              <a:rPr lang="pt-BR" sz="4000" b="1" cap="none" dirty="0" smtClean="0">
                <a:solidFill>
                  <a:srgbClr val="000099"/>
                </a:solidFill>
              </a:rPr>
              <a:t>Metodologia</a:t>
            </a:r>
            <a:endParaRPr lang="pt-BR" sz="4000" cap="none" dirty="0">
              <a:solidFill>
                <a:srgbClr val="000099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8172400" y="980728"/>
            <a:ext cx="6655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>
                <a:solidFill>
                  <a:srgbClr val="000099"/>
                </a:solidFill>
              </a:rPr>
              <a:t>cont.</a:t>
            </a:r>
            <a:endParaRPr lang="pt-BR" dirty="0"/>
          </a:p>
        </p:txBody>
      </p:sp>
      <p:sp>
        <p:nvSpPr>
          <p:cNvPr id="2" name="Seta para a direita 1"/>
          <p:cNvSpPr/>
          <p:nvPr/>
        </p:nvSpPr>
        <p:spPr>
          <a:xfrm>
            <a:off x="323528" y="2302036"/>
            <a:ext cx="720080" cy="1800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Seta para a direita 3"/>
          <p:cNvSpPr/>
          <p:nvPr/>
        </p:nvSpPr>
        <p:spPr>
          <a:xfrm>
            <a:off x="163192" y="3212976"/>
            <a:ext cx="880416" cy="360040"/>
          </a:xfrm>
          <a:prstGeom prst="rightArrow">
            <a:avLst>
              <a:gd name="adj1" fmla="val 35692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Seta para a direita 4"/>
          <p:cNvSpPr/>
          <p:nvPr/>
        </p:nvSpPr>
        <p:spPr>
          <a:xfrm>
            <a:off x="65200" y="3753036"/>
            <a:ext cx="834392" cy="1800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Seta para a direita 5"/>
          <p:cNvSpPr/>
          <p:nvPr/>
        </p:nvSpPr>
        <p:spPr>
          <a:xfrm>
            <a:off x="65200" y="4483663"/>
            <a:ext cx="834392" cy="3590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58083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533922" y="2492896"/>
            <a:ext cx="7924800" cy="64807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Wingdings" pitchFamily="2" charset="2"/>
              <a:buChar char="v"/>
            </a:pPr>
            <a:r>
              <a:rPr lang="pt-BR" sz="40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Objetivos Específicos, </a:t>
            </a:r>
          </a:p>
          <a:p>
            <a:r>
              <a:rPr lang="pt-BR" sz="40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Metas e Resultados </a:t>
            </a:r>
            <a:endParaRPr lang="pt-BR" sz="40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28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7924800" cy="648072"/>
          </a:xfrm>
        </p:spPr>
        <p:txBody>
          <a:bodyPr>
            <a:normAutofit fontScale="90000"/>
          </a:bodyPr>
          <a:lstStyle/>
          <a:p>
            <a:pPr marL="571500" indent="-571500">
              <a:buFont typeface="Wingdings" pitchFamily="2" charset="2"/>
              <a:buChar char="v"/>
            </a:pPr>
            <a:r>
              <a:rPr lang="pt-BR" sz="3600" b="1" cap="none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Objetivos Específicos, Metas e Resultados</a:t>
            </a:r>
            <a:endParaRPr lang="pt-BR" sz="3600" b="1" cap="none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908720"/>
            <a:ext cx="8177336" cy="273630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Objetivo </a:t>
            </a:r>
            <a:r>
              <a:rPr lang="pt-BR" sz="28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1:</a:t>
            </a:r>
            <a:r>
              <a:rPr lang="pt-BR" sz="2800" b="1" dirty="0" smtClean="0">
                <a:solidFill>
                  <a:schemeClr val="tx2"/>
                </a:solidFill>
              </a:rPr>
              <a:t> </a:t>
            </a:r>
            <a:r>
              <a:rPr lang="pt-BR" sz="2800" b="1" dirty="0">
                <a:solidFill>
                  <a:schemeClr val="tx2"/>
                </a:solidFill>
              </a:rPr>
              <a:t>Ampliar a cobertura </a:t>
            </a:r>
            <a:r>
              <a:rPr lang="pt-BR" sz="2800" b="1" dirty="0" smtClean="0">
                <a:solidFill>
                  <a:schemeClr val="tx2"/>
                </a:solidFill>
              </a:rPr>
              <a:t>à saúde das pessoas idosas  da área da UBS </a:t>
            </a:r>
            <a:endParaRPr lang="pt-BR" sz="2800" b="1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r>
              <a:rPr lang="pt-BR" sz="28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endParaRPr lang="pt-BR" sz="28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28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Meta 1.1:</a:t>
            </a:r>
            <a:r>
              <a:rPr lang="pt-BR" sz="2800" b="1" dirty="0" smtClean="0">
                <a:solidFill>
                  <a:schemeClr val="tx2"/>
                </a:solidFill>
                <a:latin typeface="Aharoni" pitchFamily="2" charset="-79"/>
                <a:cs typeface="Aharoni" pitchFamily="2" charset="-79"/>
              </a:rPr>
              <a:t> Ampliar </a:t>
            </a:r>
            <a:r>
              <a:rPr lang="pt-BR" sz="2800" b="1" dirty="0">
                <a:solidFill>
                  <a:schemeClr val="tx2"/>
                </a:solidFill>
                <a:latin typeface="Aharoni" pitchFamily="2" charset="-79"/>
                <a:cs typeface="Aharoni" pitchFamily="2" charset="-79"/>
              </a:rPr>
              <a:t>a cobertura </a:t>
            </a:r>
            <a:r>
              <a:rPr lang="pt-BR" sz="2800" b="1" dirty="0" smtClean="0">
                <a:solidFill>
                  <a:schemeClr val="tx2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pt-BR" sz="2800" b="1" dirty="0">
                <a:solidFill>
                  <a:schemeClr val="tx2"/>
                </a:solidFill>
                <a:latin typeface="Aharoni" pitchFamily="2" charset="-79"/>
                <a:cs typeface="Aharoni" pitchFamily="2" charset="-79"/>
              </a:rPr>
              <a:t>à saúde </a:t>
            </a:r>
            <a:r>
              <a:rPr lang="pt-BR" sz="2800" b="1" dirty="0" smtClean="0">
                <a:solidFill>
                  <a:schemeClr val="tx2"/>
                </a:solidFill>
                <a:latin typeface="Aharoni" pitchFamily="2" charset="-79"/>
                <a:cs typeface="Aharoni" pitchFamily="2" charset="-79"/>
              </a:rPr>
              <a:t>das  pessoas idosas para 100%</a:t>
            </a:r>
            <a:endParaRPr lang="pt-BR" sz="2800" b="1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pt-BR" sz="3200" dirty="0" smtClean="0"/>
          </a:p>
          <a:p>
            <a:endParaRPr lang="pt-BR" sz="32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7337" y="3212976"/>
            <a:ext cx="4011961" cy="290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tângulo 7"/>
          <p:cNvSpPr/>
          <p:nvPr/>
        </p:nvSpPr>
        <p:spPr>
          <a:xfrm>
            <a:off x="539552" y="4317415"/>
            <a:ext cx="40679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Gráfico 1: C</a:t>
            </a:r>
            <a:r>
              <a:rPr lang="pt-BR" dirty="0" smtClean="0"/>
              <a:t>obertura </a:t>
            </a:r>
            <a:r>
              <a:rPr lang="pt-BR" dirty="0"/>
              <a:t>do programa </a:t>
            </a:r>
            <a:r>
              <a:rPr lang="pt-BR" dirty="0" smtClean="0"/>
              <a:t>de atenção á saúde da pessoa idosa na UBS Tavares, 2016.</a:t>
            </a:r>
          </a:p>
          <a:p>
            <a:endParaRPr lang="pt-BR" dirty="0"/>
          </a:p>
          <a:p>
            <a:r>
              <a:rPr lang="pt-BR" b="1" dirty="0" smtClean="0">
                <a:solidFill>
                  <a:srgbClr val="0000CC"/>
                </a:solidFill>
              </a:rPr>
              <a:t>Mês 1: </a:t>
            </a:r>
            <a:r>
              <a:rPr lang="pt-BR" dirty="0" smtClean="0"/>
              <a:t>98  (36,4%)</a:t>
            </a:r>
          </a:p>
          <a:p>
            <a:r>
              <a:rPr lang="pt-BR" b="1" dirty="0" smtClean="0">
                <a:solidFill>
                  <a:srgbClr val="0000CC"/>
                </a:solidFill>
              </a:rPr>
              <a:t>Mês 2: </a:t>
            </a:r>
            <a:r>
              <a:rPr lang="pt-BR" dirty="0" smtClean="0"/>
              <a:t>176 (65,2%)</a:t>
            </a:r>
          </a:p>
          <a:p>
            <a:r>
              <a:rPr lang="pt-BR" b="1" dirty="0" smtClean="0">
                <a:solidFill>
                  <a:srgbClr val="0000CC"/>
                </a:solidFill>
              </a:rPr>
              <a:t>Mês 3: </a:t>
            </a:r>
            <a:r>
              <a:rPr lang="pt-BR" dirty="0" smtClean="0"/>
              <a:t>259 (96,3%)</a:t>
            </a:r>
          </a:p>
          <a:p>
            <a:endParaRPr lang="pt-BR" dirty="0"/>
          </a:p>
        </p:txBody>
      </p:sp>
      <p:sp>
        <p:nvSpPr>
          <p:cNvPr id="9" name="Retângulo 8"/>
          <p:cNvSpPr/>
          <p:nvPr/>
        </p:nvSpPr>
        <p:spPr>
          <a:xfrm>
            <a:off x="899592" y="6309320"/>
            <a:ext cx="81369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dirty="0" smtClean="0"/>
              <a:t>Fonte</a:t>
            </a:r>
            <a:r>
              <a:rPr lang="pt-BR" dirty="0"/>
              <a:t>: Planilha Final da Coleta de Dados.</a:t>
            </a:r>
          </a:p>
        </p:txBody>
      </p:sp>
    </p:spTree>
    <p:extLst>
      <p:ext uri="{BB962C8B-B14F-4D97-AF65-F5344CB8AC3E}">
        <p14:creationId xmlns:p14="http://schemas.microsoft.com/office/powerpoint/2010/main" val="1235454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899592" y="6309320"/>
            <a:ext cx="81369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dirty="0" smtClean="0"/>
              <a:t>Fonte</a:t>
            </a:r>
            <a:r>
              <a:rPr lang="pt-BR" dirty="0"/>
              <a:t>: Planilha Final da Coleta de Dados.</a:t>
            </a:r>
          </a:p>
        </p:txBody>
      </p:sp>
      <p:sp>
        <p:nvSpPr>
          <p:cNvPr id="2" name="Retângulo 1"/>
          <p:cNvSpPr/>
          <p:nvPr/>
        </p:nvSpPr>
        <p:spPr>
          <a:xfrm>
            <a:off x="899592" y="-27384"/>
            <a:ext cx="7704856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>
                <a:solidFill>
                  <a:srgbClr val="0070C0"/>
                </a:solidFill>
              </a:rPr>
              <a:t>Objetivos, Metas e Resultados</a:t>
            </a:r>
            <a:endParaRPr lang="pt-BR" sz="2800" b="1" dirty="0" smtClean="0">
              <a:solidFill>
                <a:srgbClr val="0070C0"/>
              </a:solidFill>
            </a:endParaRPr>
          </a:p>
          <a:p>
            <a:r>
              <a:rPr lang="pt-BR" sz="3600" b="1" dirty="0" smtClean="0">
                <a:solidFill>
                  <a:srgbClr val="000099"/>
                </a:solidFill>
              </a:rPr>
              <a:t> </a:t>
            </a:r>
            <a:r>
              <a:rPr lang="pt-BR" sz="2400" b="1" dirty="0" smtClean="0">
                <a:solidFill>
                  <a:srgbClr val="000099"/>
                </a:solidFill>
              </a:rPr>
              <a:t>Objetivo 2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pt-BR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Avaliar a qualidade da atenção da pessoa idosa</a:t>
            </a:r>
            <a:r>
              <a:rPr lang="pt-BR" sz="2400" b="1" dirty="0" smtClean="0">
                <a:solidFill>
                  <a:srgbClr val="0070C0"/>
                </a:solidFill>
              </a:rPr>
              <a:t>.</a:t>
            </a:r>
            <a:r>
              <a:rPr lang="pt-BR" sz="2400" dirty="0" smtClean="0">
                <a:solidFill>
                  <a:srgbClr val="0070C0"/>
                </a:solidFill>
              </a:rPr>
              <a:t/>
            </a:r>
            <a:br>
              <a:rPr lang="pt-BR" sz="2400" dirty="0" smtClean="0">
                <a:solidFill>
                  <a:srgbClr val="0070C0"/>
                </a:solidFill>
              </a:rPr>
            </a:br>
            <a:r>
              <a:rPr lang="pt-BR" sz="2400" dirty="0" smtClean="0"/>
              <a:t/>
            </a:r>
            <a:br>
              <a:rPr lang="pt-BR" sz="2400" dirty="0" smtClean="0"/>
            </a:br>
            <a:endParaRPr lang="pt-BR" sz="2400" b="1" dirty="0" smtClean="0">
              <a:solidFill>
                <a:srgbClr val="000099"/>
              </a:solidFill>
            </a:endParaRPr>
          </a:p>
          <a:p>
            <a:endParaRPr lang="pt-BR" sz="3600" b="1" dirty="0">
              <a:solidFill>
                <a:srgbClr val="000099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683568" y="4077072"/>
            <a:ext cx="7992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3200" b="1" dirty="0">
              <a:solidFill>
                <a:srgbClr val="FF0000"/>
              </a:solidFill>
            </a:endParaRP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699247" y="1772817"/>
            <a:ext cx="7745505" cy="381642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r>
              <a:rPr lang="pt-BR" sz="1600" dirty="0" smtClean="0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- </a:t>
            </a:r>
            <a:r>
              <a:rPr lang="pt-BR" sz="1600" b="1" dirty="0" smtClean="0">
                <a:solidFill>
                  <a:srgbClr val="000099"/>
                </a:solidFill>
                <a:latin typeface="Arial"/>
                <a:ea typeface="Calibri"/>
                <a:cs typeface="Times New Roman"/>
              </a:rPr>
              <a:t>Meta 2.1-</a:t>
            </a:r>
            <a:r>
              <a:rPr lang="pt-BR" sz="1600" b="1" dirty="0" smtClean="0">
                <a:solidFill>
                  <a:schemeClr val="accent1"/>
                </a:solidFill>
                <a:latin typeface="Arial"/>
                <a:ea typeface="Calibri"/>
                <a:cs typeface="Times New Roman"/>
              </a:rPr>
              <a:t>-Realizar Avaliação Multidimensional Rápida de 100 % das pessoas idosas da área da UBS, utilizando como modelo a proposta de avaliação do Ministério da Saúde</a:t>
            </a:r>
            <a:r>
              <a:rPr lang="pt-BR" sz="1600" dirty="0" smtClean="0">
                <a:solidFill>
                  <a:schemeClr val="accent1"/>
                </a:solidFill>
                <a:latin typeface="Arial"/>
                <a:ea typeface="Calibri"/>
                <a:cs typeface="Times New Roman"/>
              </a:rPr>
              <a:t>.</a:t>
            </a:r>
            <a:endParaRPr lang="pt-BR" sz="1600" b="1" dirty="0" smtClean="0">
              <a:solidFill>
                <a:schemeClr val="accent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r>
              <a:rPr lang="pt-BR" sz="1600" b="1" dirty="0" smtClean="0">
                <a:solidFill>
                  <a:srgbClr val="000099"/>
                </a:solidFill>
              </a:rPr>
              <a:t>- </a:t>
            </a:r>
            <a:r>
              <a:rPr lang="pt-BR" sz="1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Meta 2.2</a:t>
            </a:r>
            <a:r>
              <a:rPr lang="pt-BR" sz="16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- Realizar exame clínico apropriado em 100 % das pessoas idosas.</a:t>
            </a:r>
            <a:r>
              <a:rPr lang="pt-BR" sz="1600" b="1" dirty="0" smtClean="0">
                <a:solidFill>
                  <a:schemeClr val="accent1"/>
                </a:solidFill>
              </a:rPr>
              <a:t> </a:t>
            </a:r>
          </a:p>
          <a:p>
            <a:pPr marL="0" indent="0" algn="just">
              <a:buFont typeface="Arial" pitchFamily="34" charset="0"/>
              <a:buNone/>
            </a:pPr>
            <a:r>
              <a:rPr lang="pt-BR" sz="1600" b="1" dirty="0" smtClean="0">
                <a:solidFill>
                  <a:schemeClr val="accent1"/>
                </a:solidFill>
              </a:rPr>
              <a:t>- </a:t>
            </a:r>
            <a:r>
              <a:rPr lang="pt-BR" sz="1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Meta 2.3- </a:t>
            </a:r>
            <a:r>
              <a:rPr lang="pt-BR" sz="16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Rastrear 100% das pessoas idosas para Hipertensão Arterial Sistêmica(HAS).  </a:t>
            </a:r>
          </a:p>
          <a:p>
            <a:pPr marL="0" indent="0" algn="just">
              <a:buFont typeface="Arial" pitchFamily="34" charset="0"/>
              <a:buNone/>
            </a:pPr>
            <a:r>
              <a:rPr lang="pt-BR" sz="16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pt-BR" sz="1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Meta 2.4</a:t>
            </a:r>
            <a:r>
              <a:rPr lang="pt-BR" sz="16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-Rastrear 100% das pessoas idosas para Diabetes Mellitus(DM).</a:t>
            </a:r>
          </a:p>
          <a:p>
            <a:pPr marL="0" indent="0" algn="just">
              <a:buFont typeface="Arial" pitchFamily="34" charset="0"/>
              <a:buNone/>
            </a:pPr>
            <a:r>
              <a:rPr lang="pt-BR" sz="16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pt-BR" sz="1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Meta 2.5-</a:t>
            </a:r>
            <a:r>
              <a:rPr lang="pt-BR" sz="16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Realizar</a:t>
            </a:r>
            <a:r>
              <a:rPr lang="pt-BR" sz="1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16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exame clínico apropriado em 100% das pessoas idosas com diabetes incluindo exame físico dos pés, com palpação dos pulsos tibial posterior e pedioso e medida da sensibilidade a cada 3 meses para diabéticos.</a:t>
            </a:r>
          </a:p>
          <a:p>
            <a:pPr marL="0" indent="0">
              <a:buFont typeface="Arial" pitchFamily="34" charset="0"/>
              <a:buNone/>
            </a:pPr>
            <a:r>
              <a:rPr lang="pt-BR" sz="16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marL="0" indent="0">
              <a:buFont typeface="Arial" pitchFamily="34" charset="0"/>
              <a:buNone/>
            </a:pPr>
            <a:r>
              <a:rPr lang="pt-BR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    METAS ATINGIDAS 100%</a:t>
            </a:r>
            <a:endParaRPr lang="pt-BR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2403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346050"/>
          </a:xfrm>
        </p:spPr>
        <p:txBody>
          <a:bodyPr>
            <a:noAutofit/>
          </a:bodyPr>
          <a:lstStyle/>
          <a:p>
            <a:r>
              <a:rPr lang="pt-BR" sz="20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Resultados: Objetivo 2, Meta </a:t>
            </a:r>
            <a:r>
              <a:rPr lang="pt-BR" sz="20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2.6, </a:t>
            </a:r>
            <a:r>
              <a:rPr lang="pt-BR" sz="20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Meta </a:t>
            </a:r>
            <a:r>
              <a:rPr lang="pt-BR" sz="20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2.7</a:t>
            </a:r>
            <a:r>
              <a:rPr lang="pt-BR" sz="20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20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</a:br>
            <a:endParaRPr lang="pt-BR" sz="2000" dirty="0"/>
          </a:p>
        </p:txBody>
      </p:sp>
      <p:sp>
        <p:nvSpPr>
          <p:cNvPr id="9" name="Espaço Reservado para Conteúdo 6"/>
          <p:cNvSpPr>
            <a:spLocks noGrp="1"/>
          </p:cNvSpPr>
          <p:nvPr>
            <p:ph type="body" idx="1"/>
          </p:nvPr>
        </p:nvSpPr>
        <p:spPr>
          <a:xfrm>
            <a:off x="323528" y="1132177"/>
            <a:ext cx="4040188" cy="2012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dirty="0"/>
              <a:t>Gráfico </a:t>
            </a:r>
            <a:r>
              <a:rPr lang="pt-BR" sz="1600" dirty="0" smtClean="0"/>
              <a:t>2: proporção de pessoas idosas com solicitação de exames complementares periódicos em dia  Tavares 2016.</a:t>
            </a:r>
          </a:p>
          <a:p>
            <a:endParaRPr lang="pt-BR" sz="1600" dirty="0"/>
          </a:p>
          <a:p>
            <a:r>
              <a:rPr lang="pt-BR" sz="1600" b="1" dirty="0" smtClean="0">
                <a:solidFill>
                  <a:srgbClr val="0000CC"/>
                </a:solidFill>
              </a:rPr>
              <a:t>Mês 1: </a:t>
            </a:r>
            <a:r>
              <a:rPr lang="pt-BR" sz="1600" dirty="0" smtClean="0"/>
              <a:t>98 (100 %)</a:t>
            </a:r>
          </a:p>
          <a:p>
            <a:r>
              <a:rPr lang="pt-BR" sz="1600" b="1" dirty="0" smtClean="0">
                <a:solidFill>
                  <a:srgbClr val="0000CC"/>
                </a:solidFill>
              </a:rPr>
              <a:t>Mês 2: </a:t>
            </a:r>
            <a:r>
              <a:rPr lang="pt-BR" sz="1600" dirty="0" smtClean="0"/>
              <a:t>176 (100 %)</a:t>
            </a:r>
          </a:p>
          <a:p>
            <a:r>
              <a:rPr lang="pt-BR" sz="1600" b="1" dirty="0" smtClean="0">
                <a:solidFill>
                  <a:srgbClr val="0000CC"/>
                </a:solidFill>
              </a:rPr>
              <a:t>Mês 3:  </a:t>
            </a:r>
            <a:r>
              <a:rPr lang="pt-BR" sz="1600" dirty="0" smtClean="0"/>
              <a:t>236 (89,6 %)</a:t>
            </a:r>
          </a:p>
        </p:txBody>
      </p:sp>
      <p:sp>
        <p:nvSpPr>
          <p:cNvPr id="10" name="Espaço Reservado para Texto 9"/>
          <p:cNvSpPr>
            <a:spLocks noGrp="1"/>
          </p:cNvSpPr>
          <p:nvPr>
            <p:ph type="body" sz="quarter" idx="3"/>
          </p:nvPr>
        </p:nvSpPr>
        <p:spPr>
          <a:xfrm>
            <a:off x="4716016" y="1134499"/>
            <a:ext cx="3826769" cy="2012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dirty="0"/>
              <a:t>Gráfico </a:t>
            </a:r>
            <a:r>
              <a:rPr lang="pt-BR" sz="1600" dirty="0" smtClean="0"/>
              <a:t>3: proporção de pessoas idosas com prescrição de medicamentos da Farmácia Popular priorizada  Tavares 2016</a:t>
            </a:r>
            <a:endParaRPr lang="pt-BR" sz="1600" dirty="0"/>
          </a:p>
          <a:p>
            <a:endParaRPr lang="pt-BR" sz="1600" dirty="0"/>
          </a:p>
          <a:p>
            <a:r>
              <a:rPr lang="pt-BR" sz="1600" b="1" dirty="0">
                <a:solidFill>
                  <a:srgbClr val="0000CC"/>
                </a:solidFill>
              </a:rPr>
              <a:t>Mês 1</a:t>
            </a:r>
            <a:r>
              <a:rPr lang="pt-BR" sz="1600" b="1" dirty="0" smtClean="0">
                <a:solidFill>
                  <a:srgbClr val="0000CC"/>
                </a:solidFill>
              </a:rPr>
              <a:t>: </a:t>
            </a:r>
            <a:r>
              <a:rPr lang="pt-BR" sz="1600" dirty="0" smtClean="0"/>
              <a:t>68 (69,4%)</a:t>
            </a:r>
            <a:endParaRPr lang="pt-BR" sz="1600" dirty="0"/>
          </a:p>
          <a:p>
            <a:r>
              <a:rPr lang="pt-BR" sz="1600" b="1" dirty="0">
                <a:solidFill>
                  <a:srgbClr val="0000CC"/>
                </a:solidFill>
              </a:rPr>
              <a:t>Mês 2</a:t>
            </a:r>
            <a:r>
              <a:rPr lang="pt-BR" sz="1600" b="1" dirty="0" smtClean="0">
                <a:solidFill>
                  <a:srgbClr val="0000CC"/>
                </a:solidFill>
              </a:rPr>
              <a:t>: </a:t>
            </a:r>
            <a:r>
              <a:rPr lang="pt-BR" sz="1600" dirty="0" smtClean="0"/>
              <a:t>142 (80,7%)</a:t>
            </a:r>
            <a:endParaRPr lang="pt-BR" sz="1600" dirty="0">
              <a:sym typeface="Wingdings" pitchFamily="2" charset="2"/>
            </a:endParaRPr>
          </a:p>
          <a:p>
            <a:r>
              <a:rPr lang="pt-BR" sz="1600" b="1" dirty="0">
                <a:solidFill>
                  <a:srgbClr val="0000CC"/>
                </a:solidFill>
                <a:sym typeface="Wingdings" pitchFamily="2" charset="2"/>
              </a:rPr>
              <a:t>Mês 3</a:t>
            </a:r>
            <a:r>
              <a:rPr lang="pt-BR" sz="1600" b="1" dirty="0" smtClean="0">
                <a:solidFill>
                  <a:srgbClr val="0000CC"/>
                </a:solidFill>
                <a:sym typeface="Wingdings" pitchFamily="2" charset="2"/>
              </a:rPr>
              <a:t>: </a:t>
            </a:r>
            <a:r>
              <a:rPr lang="pt-BR" sz="1600" dirty="0">
                <a:sym typeface="Wingdings" pitchFamily="2" charset="2"/>
              </a:rPr>
              <a:t> </a:t>
            </a:r>
            <a:r>
              <a:rPr lang="pt-BR" sz="1600" dirty="0" smtClean="0">
                <a:sym typeface="Wingdings" pitchFamily="2" charset="2"/>
              </a:rPr>
              <a:t>215 (83,0%)</a:t>
            </a:r>
            <a:endParaRPr lang="pt-BR" sz="1600" dirty="0">
              <a:sym typeface="Wingdings" pitchFamily="2" charset="2"/>
            </a:endParaRPr>
          </a:p>
        </p:txBody>
      </p:sp>
      <p:pic>
        <p:nvPicPr>
          <p:cNvPr id="11" name="Espaço Reservado para Conteúdo 3"/>
          <p:cNvPicPr>
            <a:picLocks noGrp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0" y="3573016"/>
            <a:ext cx="4499992" cy="2736305"/>
          </a:xfrm>
          <a:prstGeom prst="rect">
            <a:avLst/>
          </a:prstGeom>
        </p:spPr>
      </p:pic>
      <p:pic>
        <p:nvPicPr>
          <p:cNvPr id="12" name="Espaço Reservado para Conteúdo 11"/>
          <p:cNvPicPr>
            <a:picLocks noGrp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968043" y="3501008"/>
            <a:ext cx="4025694" cy="2808312"/>
          </a:xfrm>
          <a:prstGeom prst="rect">
            <a:avLst/>
          </a:prstGeom>
        </p:spPr>
      </p:pic>
      <p:sp>
        <p:nvSpPr>
          <p:cNvPr id="13" name="Retângulo 12"/>
          <p:cNvSpPr/>
          <p:nvPr/>
        </p:nvSpPr>
        <p:spPr>
          <a:xfrm>
            <a:off x="899592" y="6309320"/>
            <a:ext cx="81369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dirty="0" smtClean="0"/>
              <a:t>Fonte</a:t>
            </a:r>
            <a:r>
              <a:rPr lang="pt-BR" dirty="0"/>
              <a:t>: Planilha Final da Coleta de Dados.</a:t>
            </a:r>
          </a:p>
        </p:txBody>
      </p:sp>
    </p:spTree>
    <p:extLst>
      <p:ext uri="{BB962C8B-B14F-4D97-AF65-F5344CB8AC3E}">
        <p14:creationId xmlns:p14="http://schemas.microsoft.com/office/powerpoint/2010/main" val="355995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sz="3200" dirty="0">
              <a:solidFill>
                <a:srgbClr val="000099"/>
              </a:solidFill>
            </a:endParaRPr>
          </a:p>
        </p:txBody>
      </p:sp>
      <p:sp>
        <p:nvSpPr>
          <p:cNvPr id="7" name="Espaço Reservado para Conteúdo 2"/>
          <p:cNvSpPr>
            <a:spLocks noGrp="1"/>
          </p:cNvSpPr>
          <p:nvPr>
            <p:ph sz="half" idx="2"/>
          </p:nvPr>
        </p:nvSpPr>
        <p:spPr>
          <a:xfrm>
            <a:off x="457200" y="1700809"/>
            <a:ext cx="8507288" cy="4392488"/>
          </a:xfrm>
        </p:spPr>
        <p:txBody>
          <a:bodyPr>
            <a:normAutofit fontScale="92500" lnSpcReduction="20000"/>
          </a:bodyPr>
          <a:lstStyle/>
          <a:p>
            <a:r>
              <a:rPr lang="pt-BR" dirty="0">
                <a:solidFill>
                  <a:srgbClr val="000099"/>
                </a:solidFill>
              </a:rPr>
              <a:t>Meta 2.8</a:t>
            </a:r>
            <a:r>
              <a:rPr lang="pt-BR" dirty="0">
                <a:solidFill>
                  <a:schemeClr val="accent1"/>
                </a:solidFill>
              </a:rPr>
              <a:t>-Definir e Cadastrar 100% das pessoas idosas acamadas ou</a:t>
            </a:r>
            <a:r>
              <a:rPr lang="pt-BR" i="1" dirty="0">
                <a:solidFill>
                  <a:schemeClr val="accent1"/>
                </a:solidFill>
              </a:rPr>
              <a:t> com problemas de </a:t>
            </a:r>
            <a:r>
              <a:rPr lang="pt-BR" i="1" dirty="0" smtClean="0">
                <a:solidFill>
                  <a:schemeClr val="accent1"/>
                </a:solidFill>
              </a:rPr>
              <a:t>locomoção.</a:t>
            </a:r>
          </a:p>
          <a:p>
            <a:endParaRPr lang="pt-BR" i="1" dirty="0" smtClean="0">
              <a:solidFill>
                <a:schemeClr val="accent1"/>
              </a:solidFill>
            </a:endParaRPr>
          </a:p>
          <a:p>
            <a:endParaRPr lang="pt-BR" i="1" dirty="0">
              <a:solidFill>
                <a:schemeClr val="accent1"/>
              </a:solidFill>
            </a:endParaRPr>
          </a:p>
          <a:p>
            <a:r>
              <a:rPr lang="pt-BR" i="1" dirty="0" smtClean="0">
                <a:solidFill>
                  <a:srgbClr val="000099"/>
                </a:solidFill>
              </a:rPr>
              <a:t>Meta </a:t>
            </a:r>
            <a:r>
              <a:rPr lang="pt-BR" i="1" dirty="0">
                <a:solidFill>
                  <a:srgbClr val="000099"/>
                </a:solidFill>
              </a:rPr>
              <a:t>2.9</a:t>
            </a:r>
            <a:r>
              <a:rPr lang="pt-BR" i="1" dirty="0">
                <a:solidFill>
                  <a:schemeClr val="accent1"/>
                </a:solidFill>
              </a:rPr>
              <a:t>-Realizar visita domiciliar ao 100% das pessoas idosas acamadas ou com problemas de locomoção. </a:t>
            </a:r>
          </a:p>
          <a:p>
            <a:endParaRPr lang="pt-BR" i="1" dirty="0" smtClean="0">
              <a:solidFill>
                <a:schemeClr val="accent1"/>
              </a:solidFill>
            </a:endParaRPr>
          </a:p>
          <a:p>
            <a:endParaRPr lang="pt-BR" i="1" dirty="0">
              <a:solidFill>
                <a:schemeClr val="accent1"/>
              </a:solidFill>
            </a:endParaRPr>
          </a:p>
          <a:p>
            <a:r>
              <a:rPr lang="pt-BR" i="1" dirty="0" smtClean="0">
                <a:solidFill>
                  <a:srgbClr val="000099"/>
                </a:solidFill>
              </a:rPr>
              <a:t>Meta </a:t>
            </a:r>
            <a:r>
              <a:rPr lang="pt-BR" i="1" dirty="0">
                <a:solidFill>
                  <a:srgbClr val="000099"/>
                </a:solidFill>
              </a:rPr>
              <a:t>2.10- </a:t>
            </a:r>
            <a:r>
              <a:rPr lang="pt-BR" i="1" dirty="0">
                <a:solidFill>
                  <a:schemeClr val="accent1"/>
                </a:solidFill>
              </a:rPr>
              <a:t>Realizar avaliação da necessidade de atendimento odontológica em 100% das pessoas idosas.</a:t>
            </a:r>
          </a:p>
          <a:p>
            <a:pPr marL="0" indent="0">
              <a:buNone/>
            </a:pPr>
            <a:r>
              <a:rPr lang="pt-BR" i="1" dirty="0" smtClean="0">
                <a:solidFill>
                  <a:srgbClr val="C00000"/>
                </a:solidFill>
              </a:rPr>
              <a:t>                </a:t>
            </a:r>
          </a:p>
          <a:p>
            <a:pPr marL="0" indent="0">
              <a:buNone/>
            </a:pPr>
            <a:endParaRPr lang="pt-BR" i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pt-BR" i="1" dirty="0" smtClean="0">
                <a:solidFill>
                  <a:srgbClr val="C00000"/>
                </a:solidFill>
              </a:rPr>
              <a:t>                      </a:t>
            </a:r>
            <a:r>
              <a:rPr lang="pt-BR" sz="3000" i="1" dirty="0" smtClean="0">
                <a:solidFill>
                  <a:srgbClr val="000099"/>
                </a:solidFill>
              </a:rPr>
              <a:t>ESTAS METAS ATINGIRAM 100%</a:t>
            </a:r>
            <a:endParaRPr lang="pt-BR" sz="3000" i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3304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224136"/>
          </a:xfrm>
        </p:spPr>
        <p:txBody>
          <a:bodyPr>
            <a:noAutofit/>
          </a:bodyPr>
          <a:lstStyle/>
          <a:p>
            <a:r>
              <a:rPr lang="pt-BR" sz="20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Resultados: Objetivo </a:t>
            </a:r>
            <a:r>
              <a:rPr lang="pt-BR" sz="20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2</a:t>
            </a:r>
            <a:br>
              <a:rPr lang="pt-BR" sz="20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</a:br>
            <a:r>
              <a:rPr lang="pt-BR" sz="2400" dirty="0">
                <a:solidFill>
                  <a:srgbClr val="000099"/>
                </a:solidFill>
              </a:rPr>
              <a:t>Meta 2.11- </a:t>
            </a:r>
            <a:br>
              <a:rPr lang="pt-BR" sz="2400" dirty="0">
                <a:solidFill>
                  <a:srgbClr val="000099"/>
                </a:solidFill>
              </a:rPr>
            </a:br>
            <a:r>
              <a:rPr lang="pt-BR" sz="2400" dirty="0">
                <a:solidFill>
                  <a:srgbClr val="000099"/>
                </a:solidFill>
              </a:rPr>
              <a:t>Realizar a primeira consulta odontológica para 100% das pessoas idosas</a:t>
            </a:r>
            <a:r>
              <a:rPr lang="pt-BR" sz="1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1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</a:br>
            <a:endParaRPr lang="pt-BR" sz="1800" dirty="0">
              <a:solidFill>
                <a:srgbClr val="000099"/>
              </a:solidFill>
            </a:endParaRPr>
          </a:p>
        </p:txBody>
      </p:sp>
      <p:sp>
        <p:nvSpPr>
          <p:cNvPr id="8" name="Espaço Reservado para Conteúdo 6"/>
          <p:cNvSpPr>
            <a:spLocks noGrp="1"/>
          </p:cNvSpPr>
          <p:nvPr>
            <p:ph type="body" idx="1"/>
          </p:nvPr>
        </p:nvSpPr>
        <p:spPr>
          <a:xfrm>
            <a:off x="755576" y="2492896"/>
            <a:ext cx="4100585" cy="2252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800" dirty="0"/>
              <a:t>Gráfico 4</a:t>
            </a:r>
            <a:r>
              <a:rPr lang="pt-BR" sz="1800" dirty="0" smtClean="0"/>
              <a:t>: proporção de pessoas idosas com primeira consulta odontológica programática  Tavares 2016.</a:t>
            </a:r>
          </a:p>
          <a:p>
            <a:endParaRPr lang="pt-BR" sz="1800" dirty="0"/>
          </a:p>
          <a:p>
            <a:r>
              <a:rPr lang="pt-BR" sz="1800" b="1" dirty="0" smtClean="0">
                <a:solidFill>
                  <a:srgbClr val="0000CC"/>
                </a:solidFill>
              </a:rPr>
              <a:t>Mês 1</a:t>
            </a:r>
            <a:r>
              <a:rPr lang="pt-BR" sz="1800" b="1" dirty="0" smtClean="0"/>
              <a:t>: 0 (0,0</a:t>
            </a:r>
            <a:r>
              <a:rPr lang="pt-BR" sz="1800" dirty="0" smtClean="0"/>
              <a:t> %)</a:t>
            </a:r>
          </a:p>
          <a:p>
            <a:r>
              <a:rPr lang="pt-BR" sz="1800" b="1" dirty="0" smtClean="0">
                <a:solidFill>
                  <a:srgbClr val="0000CC"/>
                </a:solidFill>
              </a:rPr>
              <a:t>Mês 2: </a:t>
            </a:r>
            <a:r>
              <a:rPr lang="pt-BR" sz="1800" dirty="0" smtClean="0"/>
              <a:t>0 (0,0 %)</a:t>
            </a:r>
          </a:p>
          <a:p>
            <a:r>
              <a:rPr lang="pt-BR" sz="1800" b="1" dirty="0" smtClean="0">
                <a:solidFill>
                  <a:srgbClr val="0000CC"/>
                </a:solidFill>
              </a:rPr>
              <a:t>Mês 3: </a:t>
            </a:r>
            <a:r>
              <a:rPr lang="pt-BR" sz="1800" dirty="0" smtClean="0"/>
              <a:t>19 (7,3 %)</a:t>
            </a:r>
          </a:p>
        </p:txBody>
      </p:sp>
      <p:pic>
        <p:nvPicPr>
          <p:cNvPr id="10" name="Espaço Reservado para Conteúdo 9"/>
          <p:cNvPicPr>
            <a:picLocks noGrp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3635896" y="3789040"/>
            <a:ext cx="5192316" cy="2592288"/>
          </a:xfrm>
          <a:prstGeom prst="rect">
            <a:avLst/>
          </a:prstGeom>
        </p:spPr>
      </p:pic>
      <p:sp>
        <p:nvSpPr>
          <p:cNvPr id="12" name="Retângulo 11"/>
          <p:cNvSpPr/>
          <p:nvPr/>
        </p:nvSpPr>
        <p:spPr>
          <a:xfrm>
            <a:off x="899592" y="6309320"/>
            <a:ext cx="81369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dirty="0" smtClean="0"/>
              <a:t>Fonte</a:t>
            </a:r>
            <a:r>
              <a:rPr lang="pt-BR" dirty="0"/>
              <a:t>: Planilha Final da Coleta de Dados.</a:t>
            </a:r>
          </a:p>
        </p:txBody>
      </p:sp>
    </p:spTree>
    <p:extLst>
      <p:ext uri="{BB962C8B-B14F-4D97-AF65-F5344CB8AC3E}">
        <p14:creationId xmlns:p14="http://schemas.microsoft.com/office/powerpoint/2010/main" val="4043524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7504" y="1769486"/>
            <a:ext cx="4023360" cy="640080"/>
          </a:xfrm>
        </p:spPr>
        <p:txBody>
          <a:bodyPr/>
          <a:lstStyle/>
          <a:p>
            <a:pPr marL="82296" indent="0" algn="ctr">
              <a:buNone/>
            </a:pPr>
            <a:r>
              <a:rPr lang="pt-BR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Introdução:</a:t>
            </a:r>
            <a:endParaRPr lang="pt-BR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Espaço Reservado para Texto 3"/>
          <p:cNvSpPr>
            <a:spLocks noGrp="1"/>
          </p:cNvSpPr>
          <p:nvPr>
            <p:ph type="body" sz="half" idx="4294967295"/>
          </p:nvPr>
        </p:nvSpPr>
        <p:spPr>
          <a:xfrm>
            <a:off x="5085144" y="1769486"/>
            <a:ext cx="4023360" cy="640080"/>
          </a:xfrm>
          <a:prstGeom prst="rect">
            <a:avLst/>
          </a:prstGeom>
        </p:spPr>
        <p:txBody>
          <a:bodyPr/>
          <a:lstStyle/>
          <a:p>
            <a:pPr marL="82296" indent="0" algn="ctr">
              <a:buNone/>
            </a:pPr>
            <a:r>
              <a:rPr lang="pt-BR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Intervenção:</a:t>
            </a:r>
            <a:endParaRPr lang="pt-BR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ço Reservado para Conteúdo 4"/>
          <p:cNvSpPr txBox="1">
            <a:spLocks/>
          </p:cNvSpPr>
          <p:nvPr/>
        </p:nvSpPr>
        <p:spPr>
          <a:xfrm>
            <a:off x="179512" y="2410544"/>
            <a:ext cx="4555936" cy="411480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>
            <a:lvl1pPr marL="45720" indent="0" algn="l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461772" indent="-342900">
              <a:buClr>
                <a:srgbClr val="000099"/>
              </a:buClr>
              <a:buFont typeface="Wingdings" pitchFamily="2" charset="2"/>
              <a:buChar char="v"/>
            </a:pPr>
            <a:r>
              <a:rPr lang="pt-BR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Caracterização do </a:t>
            </a:r>
            <a:r>
              <a:rPr lang="pt-BR" sz="24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município</a:t>
            </a:r>
            <a:r>
              <a:rPr lang="pt-BR" sz="2400" dirty="0" smtClean="0">
                <a:solidFill>
                  <a:srgbClr val="000099"/>
                </a:solidFill>
              </a:rPr>
              <a:t>;</a:t>
            </a:r>
          </a:p>
          <a:p>
            <a:pPr marL="461772" indent="-342900">
              <a:buClr>
                <a:srgbClr val="000099"/>
              </a:buClr>
              <a:buFont typeface="Wingdings" pitchFamily="2" charset="2"/>
              <a:buChar char="v"/>
            </a:pPr>
            <a:r>
              <a:rPr lang="pt-BR" sz="24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Caracterização </a:t>
            </a:r>
            <a:r>
              <a:rPr lang="pt-BR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da Unidade Básica de Saúde; </a:t>
            </a:r>
          </a:p>
          <a:p>
            <a:pPr marL="290322" indent="-171450">
              <a:buClr>
                <a:srgbClr val="000099"/>
              </a:buClr>
              <a:buFont typeface="Wingdings" pitchFamily="2" charset="2"/>
              <a:buChar char="v"/>
            </a:pPr>
            <a:endParaRPr lang="pt-BR" sz="8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marL="461772" indent="-342900">
              <a:buClr>
                <a:srgbClr val="000099"/>
              </a:buClr>
              <a:buFont typeface="Wingdings" pitchFamily="2" charset="2"/>
              <a:buChar char="v"/>
            </a:pPr>
            <a:r>
              <a:rPr lang="pt-BR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Situação da ação programática na Unidade antes da </a:t>
            </a:r>
            <a:r>
              <a:rPr lang="pt-BR" sz="24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intervenção;</a:t>
            </a:r>
          </a:p>
          <a:p>
            <a:pPr marL="461772" indent="-342900">
              <a:buClr>
                <a:srgbClr val="000099"/>
              </a:buClr>
              <a:buFont typeface="Wingdings" pitchFamily="2" charset="2"/>
              <a:buChar char="v"/>
            </a:pPr>
            <a:endParaRPr lang="pt-BR" sz="8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marL="461772" indent="-342900">
              <a:buClr>
                <a:srgbClr val="000099"/>
              </a:buClr>
              <a:buFont typeface="Wingdings" pitchFamily="2" charset="2"/>
              <a:buChar char="v"/>
            </a:pPr>
            <a:r>
              <a:rPr lang="pt-BR" sz="24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Importância da ação programática na qual realizamos a intervenção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290322" indent="-171450">
              <a:buClr>
                <a:srgbClr val="000099"/>
              </a:buClr>
              <a:buFont typeface="Wingdings" pitchFamily="2" charset="2"/>
              <a:buChar char="v"/>
            </a:pPr>
            <a:endParaRPr lang="pt-BR" sz="800" dirty="0" smtClean="0">
              <a:latin typeface="Arial" pitchFamily="34" charset="0"/>
              <a:cs typeface="Arial" pitchFamily="34" charset="0"/>
            </a:endParaRPr>
          </a:p>
          <a:p>
            <a:pPr marL="118872">
              <a:buClr>
                <a:srgbClr val="000099"/>
              </a:buClr>
            </a:pP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Espaço Reservado para Conteúdo 5"/>
          <p:cNvSpPr txBox="1">
            <a:spLocks/>
          </p:cNvSpPr>
          <p:nvPr/>
        </p:nvSpPr>
        <p:spPr>
          <a:xfrm>
            <a:off x="5517192" y="2410544"/>
            <a:ext cx="3735328" cy="4114800"/>
          </a:xfrm>
          <a:prstGeom prst="rect">
            <a:avLst/>
          </a:prstGeom>
        </p:spPr>
        <p:txBody>
          <a:bodyPr/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461772" indent="-342900">
              <a:buClr>
                <a:srgbClr val="000099"/>
              </a:buClr>
              <a:buFont typeface="Wingdings" pitchFamily="2" charset="2"/>
              <a:buChar char="v"/>
            </a:pPr>
            <a:r>
              <a:rPr lang="pt-BR" sz="24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Objetivos;</a:t>
            </a:r>
          </a:p>
          <a:p>
            <a:pPr marL="461772" indent="-342900">
              <a:buClr>
                <a:srgbClr val="000099"/>
              </a:buClr>
              <a:buFont typeface="Wingdings" pitchFamily="2" charset="2"/>
              <a:buChar char="v"/>
            </a:pPr>
            <a:r>
              <a:rPr lang="pt-BR" sz="24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Metodologia; </a:t>
            </a:r>
          </a:p>
          <a:p>
            <a:pPr marL="461772" indent="-342900">
              <a:buClr>
                <a:srgbClr val="000099"/>
              </a:buClr>
              <a:buFont typeface="Wingdings" pitchFamily="2" charset="2"/>
              <a:buChar char="v"/>
            </a:pPr>
            <a:r>
              <a:rPr lang="pt-BR" sz="24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Metas e resultados;</a:t>
            </a:r>
          </a:p>
          <a:p>
            <a:pPr marL="461772" indent="-342900">
              <a:buClr>
                <a:srgbClr val="000099"/>
              </a:buClr>
              <a:buFont typeface="Wingdings" pitchFamily="2" charset="2"/>
              <a:buChar char="v"/>
            </a:pPr>
            <a:r>
              <a:rPr lang="pt-BR" sz="24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Discussão;</a:t>
            </a:r>
          </a:p>
          <a:p>
            <a:pPr marL="461772" indent="-342900">
              <a:buClr>
                <a:srgbClr val="000099"/>
              </a:buClr>
              <a:buFont typeface="Wingdings" pitchFamily="2" charset="2"/>
              <a:buChar char="v"/>
            </a:pPr>
            <a:r>
              <a:rPr lang="pt-BR" sz="24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Reflexão sobre o aprendizado</a:t>
            </a:r>
            <a:r>
              <a:rPr lang="pt-BR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.</a:t>
            </a:r>
            <a:endParaRPr lang="pt-BR" sz="2400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marL="461772" indent="-342900">
              <a:buClr>
                <a:srgbClr val="000099"/>
              </a:buClr>
              <a:buFont typeface="Wingdings" pitchFamily="2" charset="2"/>
              <a:buChar char="v"/>
            </a:pPr>
            <a:r>
              <a:rPr lang="pt-BR" sz="24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Referências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 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755576" y="467961"/>
            <a:ext cx="784887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00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ESTRUTURA DA APRESENTAÇÃO </a:t>
            </a:r>
            <a:endParaRPr lang="pt-BR" sz="32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Seta para baixo 11"/>
          <p:cNvSpPr/>
          <p:nvPr/>
        </p:nvSpPr>
        <p:spPr>
          <a:xfrm>
            <a:off x="1316632" y="1061447"/>
            <a:ext cx="576064" cy="648072"/>
          </a:xfrm>
          <a:prstGeom prst="downArrow">
            <a:avLst/>
          </a:prstGeom>
          <a:solidFill>
            <a:schemeClr val="bg1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3" name="Seta para baixo 12"/>
          <p:cNvSpPr/>
          <p:nvPr/>
        </p:nvSpPr>
        <p:spPr>
          <a:xfrm>
            <a:off x="7020272" y="1052736"/>
            <a:ext cx="576064" cy="648072"/>
          </a:xfrm>
          <a:prstGeom prst="downArrow">
            <a:avLst/>
          </a:prstGeom>
          <a:solidFill>
            <a:schemeClr val="bg1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Quadro 1"/>
          <p:cNvSpPr/>
          <p:nvPr/>
        </p:nvSpPr>
        <p:spPr>
          <a:xfrm>
            <a:off x="179512" y="1772816"/>
            <a:ext cx="4555936" cy="4824535"/>
          </a:xfrm>
          <a:prstGeom prst="frame">
            <a:avLst>
              <a:gd name="adj1" fmla="val 140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0" name="Quadro 9"/>
          <p:cNvSpPr/>
          <p:nvPr/>
        </p:nvSpPr>
        <p:spPr>
          <a:xfrm>
            <a:off x="5517192" y="1772815"/>
            <a:ext cx="3519304" cy="4824535"/>
          </a:xfrm>
          <a:prstGeom prst="frame">
            <a:avLst>
              <a:gd name="adj1" fmla="val 140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Seta entalhada para a direita 2"/>
          <p:cNvSpPr/>
          <p:nvPr/>
        </p:nvSpPr>
        <p:spPr>
          <a:xfrm>
            <a:off x="4847372" y="3861049"/>
            <a:ext cx="516715" cy="324034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2879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196752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es-ES" sz="2700" dirty="0">
                <a:solidFill>
                  <a:srgbClr val="000099"/>
                </a:solidFill>
              </a:rPr>
              <a:t>Objetivos, Metas e </a:t>
            </a:r>
            <a:r>
              <a:rPr lang="es-ES" sz="2700" dirty="0" smtClean="0">
                <a:solidFill>
                  <a:srgbClr val="000099"/>
                </a:solidFill>
              </a:rPr>
              <a:t>Resultados.</a:t>
            </a:r>
            <a:br>
              <a:rPr lang="es-ES" sz="2700" dirty="0" smtClean="0">
                <a:solidFill>
                  <a:srgbClr val="000099"/>
                </a:solidFill>
              </a:rPr>
            </a:br>
            <a:r>
              <a:rPr lang="es-ES" sz="2700" dirty="0" smtClean="0">
                <a:solidFill>
                  <a:srgbClr val="000099"/>
                </a:solidFill>
              </a:rPr>
              <a:t>Objetivo 3. Melhorar a adesão das pessoas idosas ao Programa de saúde dos idosos.</a:t>
            </a:r>
            <a:r>
              <a:rPr lang="es-ES" sz="2700" dirty="0">
                <a:solidFill>
                  <a:srgbClr val="000099"/>
                </a:solidFill>
              </a:rPr>
              <a:t/>
            </a:r>
            <a:br>
              <a:rPr lang="es-ES" sz="2700" dirty="0">
                <a:solidFill>
                  <a:srgbClr val="000099"/>
                </a:solidFill>
              </a:rPr>
            </a:br>
            <a:r>
              <a:rPr lang="pt-BR" sz="2700" dirty="0">
                <a:solidFill>
                  <a:srgbClr val="000099"/>
                </a:solidFill>
              </a:rPr>
              <a:t>Meta 3.1- Buscar ativamente 100% das pessoas idosas faltosas às </a:t>
            </a:r>
            <a:r>
              <a:rPr lang="pt-BR" sz="2700" dirty="0" smtClean="0">
                <a:solidFill>
                  <a:srgbClr val="000099"/>
                </a:solidFill>
              </a:rPr>
              <a:t>consultas </a:t>
            </a:r>
            <a:r>
              <a:rPr lang="pt-BR" sz="2700" dirty="0">
                <a:solidFill>
                  <a:srgbClr val="000099"/>
                </a:solidFill>
              </a:rPr>
              <a:t>programadas</a:t>
            </a:r>
            <a:r>
              <a:rPr lang="pt-BR" sz="2200" dirty="0" smtClean="0"/>
              <a:t>.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type="body" idx="1"/>
          </p:nvPr>
        </p:nvSpPr>
        <p:spPr>
          <a:xfrm>
            <a:off x="107504" y="3861048"/>
            <a:ext cx="3887788" cy="2012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dirty="0"/>
              <a:t>Gráfico </a:t>
            </a:r>
            <a:r>
              <a:rPr lang="pt-BR" sz="1600" dirty="0" smtClean="0"/>
              <a:t>5: proporção de pessoas idosas faltosas ás consultas que receberam busca ativa, Tavares 2016.</a:t>
            </a:r>
          </a:p>
          <a:p>
            <a:endParaRPr lang="pt-BR" sz="1600" dirty="0"/>
          </a:p>
          <a:p>
            <a:r>
              <a:rPr lang="pt-BR" sz="1600" b="1" dirty="0" smtClean="0">
                <a:solidFill>
                  <a:srgbClr val="0000CC"/>
                </a:solidFill>
              </a:rPr>
              <a:t>Mês 1: </a:t>
            </a:r>
            <a:r>
              <a:rPr lang="pt-BR" sz="1600" dirty="0" smtClean="0"/>
              <a:t>6 de 8 (75,0%)</a:t>
            </a:r>
          </a:p>
          <a:p>
            <a:r>
              <a:rPr lang="pt-BR" sz="1600" b="1" dirty="0" smtClean="0">
                <a:solidFill>
                  <a:srgbClr val="0000CC"/>
                </a:solidFill>
              </a:rPr>
              <a:t>Mês 2: </a:t>
            </a:r>
            <a:r>
              <a:rPr lang="pt-BR" sz="1600" dirty="0"/>
              <a:t> </a:t>
            </a:r>
            <a:r>
              <a:rPr lang="pt-BR" sz="1600" dirty="0" smtClean="0"/>
              <a:t>11 (100 %)</a:t>
            </a:r>
          </a:p>
          <a:p>
            <a:r>
              <a:rPr lang="pt-BR" sz="1600" b="1" dirty="0" smtClean="0">
                <a:solidFill>
                  <a:srgbClr val="0000CC"/>
                </a:solidFill>
              </a:rPr>
              <a:t>Mês 3: </a:t>
            </a:r>
            <a:r>
              <a:rPr lang="pt-BR" sz="1600" dirty="0" smtClean="0"/>
              <a:t>11  (100 %)</a:t>
            </a:r>
          </a:p>
        </p:txBody>
      </p:sp>
      <p:sp>
        <p:nvSpPr>
          <p:cNvPr id="8" name="Retângulo 7"/>
          <p:cNvSpPr/>
          <p:nvPr/>
        </p:nvSpPr>
        <p:spPr>
          <a:xfrm>
            <a:off x="899592" y="6309320"/>
            <a:ext cx="81369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dirty="0" smtClean="0"/>
              <a:t>Fonte</a:t>
            </a:r>
            <a:r>
              <a:rPr lang="pt-BR" dirty="0"/>
              <a:t>: Planilha Final da Coleta de Dados.</a:t>
            </a:r>
          </a:p>
        </p:txBody>
      </p:sp>
      <p:pic>
        <p:nvPicPr>
          <p:cNvPr id="9" name="Espaço Reservado para Conteúdo 8"/>
          <p:cNvPicPr>
            <a:picLocks noGrp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4139953" y="3092710"/>
            <a:ext cx="4546848" cy="3000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9850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100" b="1" dirty="0">
                <a:solidFill>
                  <a:srgbClr val="000099"/>
                </a:solidFill>
              </a:rPr>
              <a:t>Objetivos, Metas e Resultados </a:t>
            </a:r>
            <a:r>
              <a:rPr lang="es-ES" sz="3100" b="1" dirty="0" smtClean="0">
                <a:solidFill>
                  <a:srgbClr val="000099"/>
                </a:solidFill>
              </a:rPr>
              <a:t/>
            </a:r>
            <a:br>
              <a:rPr lang="es-ES" sz="3100" b="1" dirty="0" smtClean="0">
                <a:solidFill>
                  <a:srgbClr val="000099"/>
                </a:solidFill>
              </a:rPr>
            </a:br>
            <a:r>
              <a:rPr lang="pt-BR" sz="3100" b="1" dirty="0" smtClean="0">
                <a:solidFill>
                  <a:srgbClr val="000099"/>
                </a:solidFill>
              </a:rPr>
              <a:t>Objetivo </a:t>
            </a:r>
            <a:r>
              <a:rPr lang="pt-BR" sz="3100" b="1" dirty="0">
                <a:solidFill>
                  <a:srgbClr val="000099"/>
                </a:solidFill>
              </a:rPr>
              <a:t>4. Melhorar o registro das informações</a:t>
            </a:r>
            <a:endParaRPr lang="pt-BR" sz="3100" dirty="0">
              <a:solidFill>
                <a:srgbClr val="000099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988840"/>
            <a:ext cx="8435280" cy="4137323"/>
          </a:xfrm>
        </p:spPr>
        <p:txBody>
          <a:bodyPr>
            <a:normAutofit lnSpcReduction="10000"/>
          </a:bodyPr>
          <a:lstStyle/>
          <a:p>
            <a:r>
              <a:rPr lang="pt-BR" b="1" dirty="0" smtClean="0">
                <a:solidFill>
                  <a:srgbClr val="000099"/>
                </a:solidFill>
              </a:rPr>
              <a:t>Meta </a:t>
            </a:r>
            <a:r>
              <a:rPr lang="pt-BR" b="1" dirty="0">
                <a:solidFill>
                  <a:srgbClr val="000099"/>
                </a:solidFill>
              </a:rPr>
              <a:t>4.2- Distribuir a Caderneta de Saúde da Pessoa Idosa ao 100% das pessoas idosas cadastrada.</a:t>
            </a:r>
            <a:br>
              <a:rPr lang="pt-BR" b="1" dirty="0">
                <a:solidFill>
                  <a:srgbClr val="000099"/>
                </a:solidFill>
              </a:rPr>
            </a:br>
            <a:endParaRPr lang="pt-BR" b="1" dirty="0" smtClean="0">
              <a:solidFill>
                <a:srgbClr val="000099"/>
              </a:solidFill>
            </a:endParaRPr>
          </a:p>
          <a:p>
            <a:r>
              <a:rPr lang="pt-BR" b="1" dirty="0" smtClean="0">
                <a:solidFill>
                  <a:srgbClr val="000099"/>
                </a:solidFill>
              </a:rPr>
              <a:t>Meta 4.1-Manter registro específico de 100% das pessoas idosas.</a:t>
            </a:r>
            <a:br>
              <a:rPr lang="pt-BR" b="1" dirty="0" smtClean="0">
                <a:solidFill>
                  <a:srgbClr val="000099"/>
                </a:solidFill>
              </a:rPr>
            </a:br>
            <a:endParaRPr lang="pt-BR" b="1" dirty="0" smtClean="0">
              <a:solidFill>
                <a:srgbClr val="000099"/>
              </a:solidFill>
            </a:endParaRPr>
          </a:p>
          <a:p>
            <a:endParaRPr lang="pt-B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t-BR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t-BR" sz="36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Estas </a:t>
            </a:r>
            <a:r>
              <a:rPr lang="pt-BR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metas foram </a:t>
            </a:r>
            <a:r>
              <a:rPr lang="pt-BR" sz="36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atingidas </a:t>
            </a:r>
            <a:r>
              <a:rPr lang="pt-BR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100%</a:t>
            </a:r>
            <a:r>
              <a:rPr lang="pt-BR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t-BR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62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1340768"/>
            <a:ext cx="8229600" cy="1512168"/>
          </a:xfrm>
        </p:spPr>
        <p:txBody>
          <a:bodyPr>
            <a:normAutofit fontScale="90000"/>
          </a:bodyPr>
          <a:lstStyle/>
          <a:p>
            <a:r>
              <a:rPr lang="es-ES" sz="2800" dirty="0">
                <a:solidFill>
                  <a:srgbClr val="000099"/>
                </a:solidFill>
              </a:rPr>
              <a:t>Objetivos, Metas e </a:t>
            </a:r>
            <a:r>
              <a:rPr lang="es-ES" sz="2800" dirty="0" smtClean="0">
                <a:solidFill>
                  <a:srgbClr val="000099"/>
                </a:solidFill>
              </a:rPr>
              <a:t>Resultados</a:t>
            </a:r>
            <a:br>
              <a:rPr lang="es-ES" sz="2800" dirty="0" smtClean="0">
                <a:solidFill>
                  <a:srgbClr val="000099"/>
                </a:solidFill>
              </a:rPr>
            </a:br>
            <a:r>
              <a:rPr lang="pt-BR" sz="3600" dirty="0">
                <a:solidFill>
                  <a:srgbClr val="000099"/>
                </a:solidFill>
              </a:rPr>
              <a:t>Objetivo 5. Mapear o risco das pessoas idosas.</a:t>
            </a:r>
            <a:r>
              <a:rPr lang="pt-BR" dirty="0"/>
              <a:t/>
            </a:r>
            <a:br>
              <a:rPr lang="pt-BR" dirty="0"/>
            </a:br>
            <a:r>
              <a:rPr lang="es-ES" dirty="0" smtClean="0"/>
              <a:t/>
            </a:r>
            <a:br>
              <a:rPr lang="es-ES" dirty="0" smtClean="0"/>
            </a:b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8435280" cy="39512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		</a:t>
            </a:r>
          </a:p>
          <a:p>
            <a:r>
              <a:rPr lang="pt-BR" dirty="0">
                <a:solidFill>
                  <a:srgbClr val="000099"/>
                </a:solidFill>
              </a:rPr>
              <a:t>Meta 5.1-Rastrear 100% das pessoas idosas para risco de morbimortalidade (incluindo o risco cardiovascular quando necessário).</a:t>
            </a:r>
          </a:p>
          <a:p>
            <a:endParaRPr lang="pt-BR" dirty="0" smtClean="0">
              <a:solidFill>
                <a:srgbClr val="000099"/>
              </a:solidFill>
            </a:endParaRPr>
          </a:p>
          <a:p>
            <a:r>
              <a:rPr lang="pt-BR" dirty="0" smtClean="0">
                <a:solidFill>
                  <a:srgbClr val="000099"/>
                </a:solidFill>
              </a:rPr>
              <a:t>Meta </a:t>
            </a:r>
            <a:r>
              <a:rPr lang="pt-BR" dirty="0">
                <a:solidFill>
                  <a:srgbClr val="000099"/>
                </a:solidFill>
              </a:rPr>
              <a:t>5.2-Investigar a presença de indicadores de fragilização na velhice em 100% das pessoas idosas</a:t>
            </a:r>
            <a:r>
              <a:rPr lang="pt-BR" dirty="0" smtClean="0">
                <a:solidFill>
                  <a:srgbClr val="000099"/>
                </a:solidFill>
              </a:rPr>
              <a:t>.</a:t>
            </a:r>
          </a:p>
          <a:p>
            <a:pPr marL="0" indent="0">
              <a:buNone/>
            </a:pPr>
            <a:r>
              <a:rPr lang="pt-BR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</a:t>
            </a:r>
          </a:p>
          <a:p>
            <a:pPr marL="0" indent="0">
              <a:buNone/>
            </a:pPr>
            <a:r>
              <a:rPr lang="pt-BR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Estas </a:t>
            </a:r>
            <a:r>
              <a:rPr lang="pt-BR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metas foram atingida 100%</a:t>
            </a:r>
            <a:endParaRPr lang="pt-BR" dirty="0">
              <a:solidFill>
                <a:srgbClr val="000099"/>
              </a:solidFill>
            </a:endParaRPr>
          </a:p>
          <a:p>
            <a:endParaRPr lang="pt-BR" dirty="0">
              <a:solidFill>
                <a:srgbClr val="000099"/>
              </a:solidFill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96078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79512" y="1412776"/>
            <a:ext cx="8352928" cy="1071810"/>
          </a:xfrm>
        </p:spPr>
        <p:txBody>
          <a:bodyPr>
            <a:normAutofit/>
          </a:bodyPr>
          <a:lstStyle/>
          <a:p>
            <a:r>
              <a:rPr lang="pt-BR" dirty="0">
                <a:solidFill>
                  <a:schemeClr val="tx2"/>
                </a:solidFill>
              </a:rPr>
              <a:t>Meta 5.3- Avaliar a rede social de 100 % das pessoas idosas.</a:t>
            </a:r>
          </a:p>
          <a:p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0" y="3212976"/>
            <a:ext cx="3563888" cy="2913187"/>
          </a:xfrm>
        </p:spPr>
        <p:txBody>
          <a:bodyPr>
            <a:normAutofit/>
          </a:bodyPr>
          <a:lstStyle/>
          <a:p>
            <a:r>
              <a:rPr lang="pt-BR" sz="1800" dirty="0" smtClean="0"/>
              <a:t>Gráfico  6 . Proporção de pessoas  idosas com avaliação de rede  social em dia </a:t>
            </a:r>
          </a:p>
          <a:p>
            <a:endParaRPr lang="pt-BR" sz="1800" dirty="0" smtClean="0"/>
          </a:p>
          <a:p>
            <a:r>
              <a:rPr lang="pt-BR" sz="1800" dirty="0" smtClean="0">
                <a:solidFill>
                  <a:srgbClr val="000099"/>
                </a:solidFill>
              </a:rPr>
              <a:t>Mês </a:t>
            </a:r>
            <a:r>
              <a:rPr lang="pt-BR" sz="1800" dirty="0">
                <a:solidFill>
                  <a:srgbClr val="000099"/>
                </a:solidFill>
              </a:rPr>
              <a:t>1- </a:t>
            </a:r>
            <a:r>
              <a:rPr lang="pt-BR" sz="1800" b="1" dirty="0" smtClean="0"/>
              <a:t>98(100%)</a:t>
            </a:r>
            <a:endParaRPr lang="pt-BR" sz="1800" b="1" dirty="0"/>
          </a:p>
          <a:p>
            <a:r>
              <a:rPr lang="pt-BR" sz="1800" dirty="0">
                <a:solidFill>
                  <a:srgbClr val="000099"/>
                </a:solidFill>
              </a:rPr>
              <a:t>Mês </a:t>
            </a:r>
            <a:r>
              <a:rPr lang="pt-BR" sz="1800" dirty="0" smtClean="0">
                <a:solidFill>
                  <a:srgbClr val="000099"/>
                </a:solidFill>
              </a:rPr>
              <a:t>2- </a:t>
            </a:r>
            <a:r>
              <a:rPr lang="pt-BR" sz="1800" b="1" dirty="0" smtClean="0"/>
              <a:t>176(100%)</a:t>
            </a:r>
            <a:endParaRPr lang="pt-BR" sz="1800" b="1" dirty="0"/>
          </a:p>
          <a:p>
            <a:r>
              <a:rPr lang="pt-BR" sz="1800" dirty="0">
                <a:solidFill>
                  <a:srgbClr val="000099"/>
                </a:solidFill>
              </a:rPr>
              <a:t>Mês </a:t>
            </a:r>
            <a:r>
              <a:rPr lang="pt-BR" sz="1800">
                <a:solidFill>
                  <a:srgbClr val="000099"/>
                </a:solidFill>
              </a:rPr>
              <a:t>3- </a:t>
            </a:r>
            <a:r>
              <a:rPr lang="pt-BR" sz="1800" b="1" smtClean="0"/>
              <a:t>252(97,3%)</a:t>
            </a:r>
            <a:endParaRPr lang="pt-BR" sz="1800" b="1" dirty="0"/>
          </a:p>
          <a:p>
            <a:endParaRPr lang="pt-BR" dirty="0"/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143000"/>
          </a:xfrm>
        </p:spPr>
        <p:txBody>
          <a:bodyPr>
            <a:normAutofit/>
          </a:bodyPr>
          <a:lstStyle/>
          <a:p>
            <a:r>
              <a:rPr lang="es-ES" sz="3200" dirty="0">
                <a:solidFill>
                  <a:srgbClr val="000099"/>
                </a:solidFill>
              </a:rPr>
              <a:t>Objetivos, Metas e </a:t>
            </a:r>
            <a:r>
              <a:rPr lang="es-ES" sz="3200" dirty="0" smtClean="0">
                <a:solidFill>
                  <a:srgbClr val="000099"/>
                </a:solidFill>
              </a:rPr>
              <a:t>Resultados</a:t>
            </a:r>
            <a:br>
              <a:rPr lang="es-ES" sz="3200" dirty="0" smtClean="0">
                <a:solidFill>
                  <a:srgbClr val="000099"/>
                </a:solidFill>
              </a:rPr>
            </a:br>
            <a:r>
              <a:rPr lang="pt-BR" sz="3200" dirty="0">
                <a:solidFill>
                  <a:srgbClr val="000099"/>
                </a:solidFill>
              </a:rPr>
              <a:t>Objetivo 5. Mapear o risco das pessoas idosas</a:t>
            </a:r>
          </a:p>
        </p:txBody>
      </p:sp>
      <p:pic>
        <p:nvPicPr>
          <p:cNvPr id="8" name="Espaço Reservado para Conteúdo 7"/>
          <p:cNvPicPr>
            <a:picLocks noGrp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3602516" y="3212976"/>
            <a:ext cx="5409927" cy="2880320"/>
          </a:xfrm>
          <a:prstGeom prst="rect">
            <a:avLst/>
          </a:prstGeom>
        </p:spPr>
      </p:pic>
      <p:sp>
        <p:nvSpPr>
          <p:cNvPr id="9" name="Retângulo 8"/>
          <p:cNvSpPr/>
          <p:nvPr/>
        </p:nvSpPr>
        <p:spPr>
          <a:xfrm>
            <a:off x="899592" y="6309320"/>
            <a:ext cx="81369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dirty="0" smtClean="0"/>
              <a:t>Fonte</a:t>
            </a:r>
            <a:r>
              <a:rPr lang="pt-BR" dirty="0"/>
              <a:t>: Planilha Final da Coleta de Dados.</a:t>
            </a:r>
          </a:p>
        </p:txBody>
      </p:sp>
    </p:spTree>
    <p:extLst>
      <p:ext uri="{BB962C8B-B14F-4D97-AF65-F5344CB8AC3E}">
        <p14:creationId xmlns:p14="http://schemas.microsoft.com/office/powerpoint/2010/main" val="3623204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000" dirty="0">
                <a:solidFill>
                  <a:srgbClr val="000099"/>
                </a:solidFill>
              </a:rPr>
              <a:t>Objetivos, Metas e Resultados</a:t>
            </a:r>
            <a:endParaRPr lang="pt-BR" sz="4000" dirty="0">
              <a:solidFill>
                <a:srgbClr val="000099"/>
              </a:solidFill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8579296" cy="639762"/>
          </a:xfrm>
        </p:spPr>
        <p:txBody>
          <a:bodyPr>
            <a:normAutofit/>
          </a:bodyPr>
          <a:lstStyle/>
          <a:p>
            <a:r>
              <a:rPr lang="pt-BR" sz="3200" dirty="0">
                <a:solidFill>
                  <a:srgbClr val="000099"/>
                </a:solidFill>
              </a:rPr>
              <a:t>Objetivo 6. Promover a saúde das pessoas idosas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8507288" cy="3846413"/>
          </a:xfrm>
        </p:spPr>
        <p:txBody>
          <a:bodyPr/>
          <a:lstStyle/>
          <a:p>
            <a:endParaRPr lang="pt-BR" dirty="0" smtClean="0"/>
          </a:p>
          <a:p>
            <a:r>
              <a:rPr lang="pt-BR" sz="2800" dirty="0" smtClean="0">
                <a:solidFill>
                  <a:srgbClr val="000099"/>
                </a:solidFill>
              </a:rPr>
              <a:t>Meta </a:t>
            </a:r>
            <a:r>
              <a:rPr lang="pt-BR" sz="2800" dirty="0">
                <a:solidFill>
                  <a:srgbClr val="000099"/>
                </a:solidFill>
              </a:rPr>
              <a:t>6.1- Garantir educação nutricional para hábitos alimentares saudáveis a 100% das pessoas idosas. </a:t>
            </a:r>
          </a:p>
          <a:p>
            <a:endParaRPr lang="pt-BR" sz="2800" dirty="0" smtClean="0">
              <a:solidFill>
                <a:srgbClr val="000099"/>
              </a:solidFill>
            </a:endParaRPr>
          </a:p>
          <a:p>
            <a:r>
              <a:rPr lang="pt-BR" sz="2800" dirty="0" smtClean="0">
                <a:solidFill>
                  <a:srgbClr val="000099"/>
                </a:solidFill>
              </a:rPr>
              <a:t>Meta </a:t>
            </a:r>
            <a:r>
              <a:rPr lang="pt-BR" sz="2800" dirty="0">
                <a:solidFill>
                  <a:srgbClr val="000099"/>
                </a:solidFill>
              </a:rPr>
              <a:t>6.2- Garantir orientação para a prática  regular de atividades físicas a 100% das pessoas idosas</a:t>
            </a:r>
          </a:p>
          <a:p>
            <a:pPr marL="0" indent="0">
              <a:buNone/>
            </a:pPr>
            <a:r>
              <a:rPr lang="pt-BR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</a:t>
            </a:r>
          </a:p>
          <a:p>
            <a:pPr marL="0" indent="0">
              <a:buNone/>
            </a:pPr>
            <a:r>
              <a:rPr lang="pt-BR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Estas </a:t>
            </a:r>
            <a:r>
              <a:rPr lang="pt-BR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metas foram </a:t>
            </a:r>
            <a:r>
              <a:rPr lang="pt-BR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atingidas </a:t>
            </a:r>
            <a:r>
              <a:rPr lang="pt-BR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100%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3787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2800" dirty="0">
                <a:solidFill>
                  <a:srgbClr val="000099"/>
                </a:solidFill>
              </a:rPr>
              <a:t>Objetivos, Metas e </a:t>
            </a:r>
            <a:r>
              <a:rPr lang="es-ES" sz="2800" dirty="0" smtClean="0">
                <a:solidFill>
                  <a:srgbClr val="000099"/>
                </a:solidFill>
              </a:rPr>
              <a:t>Resultados</a:t>
            </a:r>
            <a:br>
              <a:rPr lang="es-ES" sz="2800" dirty="0" smtClean="0">
                <a:solidFill>
                  <a:srgbClr val="000099"/>
                </a:solidFill>
              </a:rPr>
            </a:br>
            <a:r>
              <a:rPr lang="pt-BR" sz="2800" dirty="0">
                <a:solidFill>
                  <a:srgbClr val="000099"/>
                </a:solidFill>
              </a:rPr>
              <a:t>Objetivo 6. Promover a saúde das pessoas idosas</a:t>
            </a:r>
            <a:br>
              <a:rPr lang="pt-BR" sz="2800" dirty="0">
                <a:solidFill>
                  <a:srgbClr val="000099"/>
                </a:solidFill>
              </a:rPr>
            </a:br>
            <a:endParaRPr lang="pt-BR" sz="2800" dirty="0">
              <a:solidFill>
                <a:srgbClr val="000099"/>
              </a:solidFill>
            </a:endParaRPr>
          </a:p>
        </p:txBody>
      </p:sp>
      <p:sp>
        <p:nvSpPr>
          <p:cNvPr id="8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55576" y="1268760"/>
            <a:ext cx="8147248" cy="639762"/>
          </a:xfrm>
        </p:spPr>
        <p:txBody>
          <a:bodyPr>
            <a:normAutofit fontScale="92500"/>
          </a:bodyPr>
          <a:lstStyle/>
          <a:p>
            <a:r>
              <a:rPr lang="pt-BR" dirty="0" smtClean="0"/>
              <a:t>            </a:t>
            </a:r>
            <a:r>
              <a:rPr lang="pt-BR" sz="2800" dirty="0" smtClean="0">
                <a:solidFill>
                  <a:srgbClr val="000099"/>
                </a:solidFill>
              </a:rPr>
              <a:t>Meta </a:t>
            </a:r>
            <a:r>
              <a:rPr lang="pt-BR" sz="2800" dirty="0">
                <a:solidFill>
                  <a:srgbClr val="000099"/>
                </a:solidFill>
              </a:rPr>
              <a:t>6.3-Garantir orientações sobre </a:t>
            </a:r>
            <a:r>
              <a:rPr lang="pt-BR" sz="2800" dirty="0" smtClean="0">
                <a:solidFill>
                  <a:srgbClr val="000099"/>
                </a:solidFill>
              </a:rPr>
              <a:t>higiene bucal</a:t>
            </a:r>
            <a:endParaRPr lang="pt-BR" sz="2800" dirty="0">
              <a:solidFill>
                <a:srgbClr val="000099"/>
              </a:solidFill>
            </a:endParaRPr>
          </a:p>
        </p:txBody>
      </p:sp>
      <p:sp>
        <p:nvSpPr>
          <p:cNvPr id="9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95536" y="3068960"/>
            <a:ext cx="3960440" cy="3240360"/>
          </a:xfrm>
        </p:spPr>
        <p:txBody>
          <a:bodyPr>
            <a:normAutofit fontScale="92500" lnSpcReduction="20000"/>
          </a:bodyPr>
          <a:lstStyle/>
          <a:p>
            <a:endParaRPr lang="pt-BR" sz="1200" dirty="0" smtClean="0">
              <a:solidFill>
                <a:schemeClr val="tx2"/>
              </a:solidFill>
            </a:endParaRPr>
          </a:p>
          <a:p>
            <a:endParaRPr lang="pt-BR" sz="1900" dirty="0"/>
          </a:p>
          <a:p>
            <a:endParaRPr lang="pt-BR" sz="1200" dirty="0" smtClean="0"/>
          </a:p>
          <a:p>
            <a:endParaRPr lang="pt-BR" sz="1200" dirty="0">
              <a:solidFill>
                <a:schemeClr val="tx2"/>
              </a:solidFill>
            </a:endParaRPr>
          </a:p>
          <a:p>
            <a:endParaRPr lang="pt-BR" sz="1200" dirty="0" smtClean="0">
              <a:solidFill>
                <a:schemeClr val="tx2"/>
              </a:solidFill>
            </a:endParaRPr>
          </a:p>
          <a:p>
            <a:endParaRPr lang="pt-BR" sz="1900" dirty="0"/>
          </a:p>
          <a:p>
            <a:r>
              <a:rPr lang="pt-BR" sz="1800" dirty="0" smtClean="0"/>
              <a:t>Gráfico</a:t>
            </a:r>
            <a:r>
              <a:rPr lang="pt-BR" sz="1800" dirty="0" smtClean="0">
                <a:solidFill>
                  <a:schemeClr val="tx2"/>
                </a:solidFill>
              </a:rPr>
              <a:t>  </a:t>
            </a:r>
            <a:r>
              <a:rPr lang="pt-BR" sz="1800" dirty="0" smtClean="0"/>
              <a:t>7. Proporção de pessoas  idosas  que receberam orientação de saúde bucal.</a:t>
            </a:r>
          </a:p>
          <a:p>
            <a:pPr marL="0" indent="0">
              <a:buNone/>
            </a:pPr>
            <a:endParaRPr lang="pt-BR" dirty="0" smtClean="0"/>
          </a:p>
          <a:p>
            <a:r>
              <a:rPr lang="pt-BR" sz="2100" dirty="0" smtClean="0">
                <a:solidFill>
                  <a:srgbClr val="000099"/>
                </a:solidFill>
              </a:rPr>
              <a:t>Mês </a:t>
            </a:r>
            <a:r>
              <a:rPr lang="pt-BR" sz="2100" dirty="0">
                <a:solidFill>
                  <a:srgbClr val="000099"/>
                </a:solidFill>
              </a:rPr>
              <a:t>1- </a:t>
            </a:r>
            <a:r>
              <a:rPr lang="pt-BR" sz="2100" b="1" dirty="0" smtClean="0"/>
              <a:t>98</a:t>
            </a:r>
            <a:r>
              <a:rPr lang="pt-BR" sz="2100" dirty="0" smtClean="0"/>
              <a:t>(100%)</a:t>
            </a:r>
            <a:endParaRPr lang="pt-BR" sz="2100" dirty="0"/>
          </a:p>
          <a:p>
            <a:r>
              <a:rPr lang="pt-BR" sz="2100" dirty="0">
                <a:solidFill>
                  <a:srgbClr val="000099"/>
                </a:solidFill>
              </a:rPr>
              <a:t>Mês </a:t>
            </a:r>
            <a:r>
              <a:rPr lang="pt-BR" sz="2100" dirty="0" smtClean="0">
                <a:solidFill>
                  <a:srgbClr val="000099"/>
                </a:solidFill>
              </a:rPr>
              <a:t>2</a:t>
            </a:r>
            <a:r>
              <a:rPr lang="pt-BR" sz="2100" dirty="0" smtClean="0"/>
              <a:t>-</a:t>
            </a:r>
            <a:r>
              <a:rPr lang="pt-BR" sz="2100" b="1" dirty="0" smtClean="0"/>
              <a:t>175</a:t>
            </a:r>
            <a:r>
              <a:rPr lang="pt-BR" sz="2100" dirty="0" smtClean="0"/>
              <a:t>(99,4%)</a:t>
            </a:r>
            <a:endParaRPr lang="pt-BR" sz="2100" dirty="0"/>
          </a:p>
          <a:p>
            <a:r>
              <a:rPr lang="pt-BR" sz="2100" dirty="0">
                <a:solidFill>
                  <a:srgbClr val="000099"/>
                </a:solidFill>
              </a:rPr>
              <a:t>Mês 3- </a:t>
            </a:r>
            <a:r>
              <a:rPr lang="pt-BR" sz="2100" b="1" dirty="0" smtClean="0"/>
              <a:t>258</a:t>
            </a:r>
            <a:r>
              <a:rPr lang="pt-BR" sz="2100" dirty="0" smtClean="0"/>
              <a:t>(99,6</a:t>
            </a:r>
            <a:r>
              <a:rPr lang="pt-BR" dirty="0" smtClean="0"/>
              <a:t>%)</a:t>
            </a:r>
            <a:endParaRPr lang="pt-BR" dirty="0"/>
          </a:p>
          <a:p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899592" y="6309320"/>
            <a:ext cx="81369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dirty="0" smtClean="0"/>
              <a:t>Fonte</a:t>
            </a:r>
            <a:r>
              <a:rPr lang="pt-BR" dirty="0"/>
              <a:t>: Planilha Final da Coleta de Dados.</a:t>
            </a:r>
          </a:p>
        </p:txBody>
      </p:sp>
      <p:pic>
        <p:nvPicPr>
          <p:cNvPr id="11" name="Espaço Reservado para Conteúdo 3"/>
          <p:cNvPicPr>
            <a:picLocks noGrp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4427984" y="3140968"/>
            <a:ext cx="4608511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6251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78098"/>
          </a:xfrm>
        </p:spPr>
        <p:txBody>
          <a:bodyPr>
            <a:normAutofit/>
          </a:bodyPr>
          <a:lstStyle/>
          <a:p>
            <a:pPr marL="571500" indent="-571500">
              <a:buFont typeface="Wingdings" pitchFamily="2" charset="2"/>
              <a:buChar char="v"/>
            </a:pPr>
            <a:r>
              <a:rPr lang="pt-BR" sz="3600" b="1" dirty="0">
                <a:solidFill>
                  <a:srgbClr val="000099"/>
                </a:solidFill>
              </a:rPr>
              <a:t>Discussão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692696"/>
            <a:ext cx="8661648" cy="4525963"/>
          </a:xfrm>
        </p:spPr>
        <p:txBody>
          <a:bodyPr>
            <a:noAutofit/>
          </a:bodyPr>
          <a:lstStyle/>
          <a:p>
            <a:pPr marL="457200" lvl="1" indent="0" algn="just">
              <a:buNone/>
            </a:pPr>
            <a:r>
              <a:rPr lang="pt-BR" sz="3200" b="1" dirty="0">
                <a:solidFill>
                  <a:srgbClr val="000099"/>
                </a:solidFill>
              </a:rPr>
              <a:t>Importância da </a:t>
            </a:r>
            <a:r>
              <a:rPr lang="pt-BR" sz="3200" b="1" dirty="0" smtClean="0">
                <a:solidFill>
                  <a:srgbClr val="000099"/>
                </a:solidFill>
              </a:rPr>
              <a:t>intervenção para equipe:</a:t>
            </a:r>
          </a:p>
          <a:p>
            <a:pPr marL="457200" lvl="1" indent="0" algn="just">
              <a:buNone/>
            </a:pPr>
            <a:r>
              <a:rPr lang="pt-BR" sz="3200" b="1" dirty="0" smtClean="0">
                <a:solidFill>
                  <a:srgbClr val="000099"/>
                </a:solidFill>
              </a:rPr>
              <a:t>       </a:t>
            </a:r>
          </a:p>
          <a:p>
            <a:pPr marL="457200" lvl="1" indent="0" algn="just">
              <a:buNone/>
            </a:pPr>
            <a:r>
              <a:rPr lang="pt-BR" sz="3200" b="1" dirty="0">
                <a:solidFill>
                  <a:srgbClr val="000099"/>
                </a:solidFill>
              </a:rPr>
              <a:t> </a:t>
            </a:r>
            <a:r>
              <a:rPr lang="pt-BR" sz="3200" b="1" dirty="0" smtClean="0">
                <a:solidFill>
                  <a:srgbClr val="000099"/>
                </a:solidFill>
              </a:rPr>
              <a:t>   A intervenção propiciou conseguir cadastrar a maioria dos idosos da UBS.</a:t>
            </a:r>
          </a:p>
          <a:p>
            <a:pPr marL="457200" lvl="1" indent="0" algn="just">
              <a:buNone/>
            </a:pPr>
            <a:r>
              <a:rPr lang="pt-BR" sz="3200" b="1" dirty="0">
                <a:solidFill>
                  <a:srgbClr val="000099"/>
                </a:solidFill>
              </a:rPr>
              <a:t> </a:t>
            </a:r>
            <a:r>
              <a:rPr lang="pt-BR" sz="3200" b="1" dirty="0" smtClean="0">
                <a:solidFill>
                  <a:srgbClr val="000099"/>
                </a:solidFill>
              </a:rPr>
              <a:t>   </a:t>
            </a:r>
          </a:p>
          <a:p>
            <a:pPr marL="457200" lvl="1" indent="0" algn="just">
              <a:buNone/>
            </a:pPr>
            <a:r>
              <a:rPr lang="pt-BR" sz="3200" b="1" dirty="0">
                <a:solidFill>
                  <a:srgbClr val="000099"/>
                </a:solidFill>
              </a:rPr>
              <a:t> </a:t>
            </a:r>
            <a:r>
              <a:rPr lang="pt-BR" sz="3200" b="1" dirty="0" smtClean="0">
                <a:solidFill>
                  <a:srgbClr val="000099"/>
                </a:solidFill>
              </a:rPr>
              <a:t>    Exigiu a capacitação da equipe.</a:t>
            </a:r>
          </a:p>
          <a:p>
            <a:pPr marL="457200" lvl="1" indent="0" algn="just">
              <a:buNone/>
            </a:pPr>
            <a:r>
              <a:rPr lang="pt-BR" sz="3200" b="1" dirty="0">
                <a:solidFill>
                  <a:srgbClr val="000099"/>
                </a:solidFill>
              </a:rPr>
              <a:t> </a:t>
            </a:r>
            <a:r>
              <a:rPr lang="pt-BR" sz="3200" b="1" dirty="0" smtClean="0">
                <a:solidFill>
                  <a:srgbClr val="000099"/>
                </a:solidFill>
              </a:rPr>
              <a:t>   </a:t>
            </a:r>
          </a:p>
          <a:p>
            <a:pPr marL="457200" lvl="1" indent="0" algn="just">
              <a:buNone/>
            </a:pPr>
            <a:r>
              <a:rPr lang="pt-BR" sz="3200" b="1" dirty="0">
                <a:solidFill>
                  <a:srgbClr val="000099"/>
                </a:solidFill>
              </a:rPr>
              <a:t> </a:t>
            </a:r>
            <a:r>
              <a:rPr lang="pt-BR" sz="3200" b="1" dirty="0" smtClean="0">
                <a:solidFill>
                  <a:srgbClr val="000099"/>
                </a:solidFill>
              </a:rPr>
              <a:t>    Melhorou as relações interpessoais dos integrantes da equipe.</a:t>
            </a:r>
          </a:p>
          <a:p>
            <a:pPr marL="0" indent="0" algn="just">
              <a:buNone/>
            </a:pPr>
            <a:endParaRPr lang="pt-BR" sz="28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28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     </a:t>
            </a:r>
            <a:endParaRPr lang="pt-BR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eta para a direita 4"/>
          <p:cNvSpPr/>
          <p:nvPr/>
        </p:nvSpPr>
        <p:spPr>
          <a:xfrm>
            <a:off x="0" y="191683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Seta para a direita 5"/>
          <p:cNvSpPr/>
          <p:nvPr/>
        </p:nvSpPr>
        <p:spPr>
          <a:xfrm>
            <a:off x="0" y="3528171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Seta para a direita 6"/>
          <p:cNvSpPr/>
          <p:nvPr/>
        </p:nvSpPr>
        <p:spPr>
          <a:xfrm>
            <a:off x="0" y="479715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4948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196752"/>
            <a:ext cx="8373616" cy="4525963"/>
          </a:xfrm>
        </p:spPr>
        <p:txBody>
          <a:bodyPr>
            <a:noAutofit/>
          </a:bodyPr>
          <a:lstStyle/>
          <a:p>
            <a:pPr marL="457200" lvl="1" indent="0" algn="just">
              <a:buNone/>
            </a:pPr>
            <a:r>
              <a:rPr lang="pt-BR" sz="3200" b="1" dirty="0">
                <a:solidFill>
                  <a:srgbClr val="000099"/>
                </a:solidFill>
              </a:rPr>
              <a:t>Importância da intervenção para o </a:t>
            </a:r>
            <a:r>
              <a:rPr lang="pt-BR" sz="3200" b="1" dirty="0" smtClean="0">
                <a:solidFill>
                  <a:srgbClr val="000099"/>
                </a:solidFill>
              </a:rPr>
              <a:t>serviço:</a:t>
            </a:r>
            <a:endParaRPr lang="pt-BR" sz="3200" b="1" dirty="0">
              <a:solidFill>
                <a:srgbClr val="000099"/>
              </a:solidFill>
            </a:endParaRPr>
          </a:p>
          <a:p>
            <a:pPr marL="457200" lvl="1" indent="0" algn="just">
              <a:buNone/>
            </a:pPr>
            <a:r>
              <a:rPr lang="pt-BR" sz="2400" dirty="0" smtClean="0"/>
              <a:t>      </a:t>
            </a:r>
          </a:p>
          <a:p>
            <a:pPr marL="457200" lvl="1" indent="0" algn="just">
              <a:buNone/>
            </a:pPr>
            <a:r>
              <a:rPr lang="pt-BR" sz="2400" dirty="0"/>
              <a:t> </a:t>
            </a:r>
            <a:r>
              <a:rPr lang="pt-BR" sz="2400" dirty="0" smtClean="0"/>
              <a:t>       </a:t>
            </a:r>
            <a:r>
              <a:rPr lang="pt-BR" sz="2400" dirty="0" smtClean="0">
                <a:solidFill>
                  <a:srgbClr val="000099"/>
                </a:solidFill>
              </a:rPr>
              <a:t>A intervenção reviu as atribuições da equipe viabilizando  a atenção ao maior numero de pessoas.</a:t>
            </a:r>
          </a:p>
          <a:p>
            <a:pPr marL="457200" lvl="1" indent="0" algn="just">
              <a:buNone/>
            </a:pPr>
            <a:r>
              <a:rPr lang="pt-BR" sz="2400" dirty="0" smtClean="0">
                <a:solidFill>
                  <a:srgbClr val="000099"/>
                </a:solidFill>
              </a:rPr>
              <a:t> Propiciou a melhoria do registro e o agendamento dos usuários idosos.</a:t>
            </a:r>
          </a:p>
          <a:p>
            <a:pPr marL="457200" lvl="1" indent="0" algn="just">
              <a:buNone/>
            </a:pPr>
            <a:endParaRPr lang="pt-BR" sz="2400" dirty="0" smtClean="0">
              <a:solidFill>
                <a:srgbClr val="000099"/>
              </a:solidFill>
            </a:endParaRPr>
          </a:p>
          <a:p>
            <a:pPr marL="457200" lvl="1" indent="0" algn="just">
              <a:buNone/>
            </a:pPr>
            <a:r>
              <a:rPr lang="pt-BR" sz="2400" dirty="0">
                <a:solidFill>
                  <a:srgbClr val="000099"/>
                </a:solidFill>
              </a:rPr>
              <a:t> </a:t>
            </a:r>
            <a:r>
              <a:rPr lang="pt-BR" sz="2400" dirty="0" smtClean="0">
                <a:solidFill>
                  <a:srgbClr val="000099"/>
                </a:solidFill>
              </a:rPr>
              <a:t>     </a:t>
            </a:r>
          </a:p>
          <a:p>
            <a:pPr marL="457200" lvl="1" indent="0" algn="just">
              <a:buNone/>
            </a:pPr>
            <a:r>
              <a:rPr lang="pt-BR" sz="2400" dirty="0">
                <a:solidFill>
                  <a:srgbClr val="000099"/>
                </a:solidFill>
              </a:rPr>
              <a:t> </a:t>
            </a:r>
            <a:r>
              <a:rPr lang="pt-BR" sz="2400" dirty="0" smtClean="0">
                <a:solidFill>
                  <a:srgbClr val="000099"/>
                </a:solidFill>
              </a:rPr>
              <a:t>     Viabilizou a otimização da agenda  para atenção da   demanda espontânea, a classificação de risco dos idosos entre outras ações.</a:t>
            </a:r>
            <a:endParaRPr lang="pt-BR" sz="2400" dirty="0">
              <a:solidFill>
                <a:srgbClr val="000099"/>
              </a:solidFill>
            </a:endParaRPr>
          </a:p>
          <a:p>
            <a:pPr marL="0" indent="0" algn="just">
              <a:buNone/>
            </a:pPr>
            <a:endParaRPr lang="pt-BR" sz="2800" dirty="0" smtClean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78098"/>
          </a:xfrm>
        </p:spPr>
        <p:txBody>
          <a:bodyPr>
            <a:normAutofit/>
          </a:bodyPr>
          <a:lstStyle/>
          <a:p>
            <a:pPr marL="571500" indent="-571500">
              <a:buFont typeface="Wingdings" pitchFamily="2" charset="2"/>
              <a:buChar char="v"/>
            </a:pPr>
            <a:r>
              <a:rPr lang="pt-BR" sz="3600" b="1" dirty="0">
                <a:solidFill>
                  <a:srgbClr val="000099"/>
                </a:solidFill>
              </a:rPr>
              <a:t>Discussão</a:t>
            </a:r>
          </a:p>
        </p:txBody>
      </p:sp>
      <p:sp>
        <p:nvSpPr>
          <p:cNvPr id="6" name="Retângulo 5"/>
          <p:cNvSpPr/>
          <p:nvPr/>
        </p:nvSpPr>
        <p:spPr>
          <a:xfrm>
            <a:off x="8172400" y="692696"/>
            <a:ext cx="6655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>
                <a:solidFill>
                  <a:srgbClr val="000099"/>
                </a:solidFill>
              </a:rPr>
              <a:t>cont.</a:t>
            </a:r>
            <a:endParaRPr lang="pt-BR" dirty="0"/>
          </a:p>
        </p:txBody>
      </p:sp>
      <p:sp>
        <p:nvSpPr>
          <p:cNvPr id="2" name="Seta para a direita 1"/>
          <p:cNvSpPr/>
          <p:nvPr/>
        </p:nvSpPr>
        <p:spPr>
          <a:xfrm>
            <a:off x="323528" y="220486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Seta para a direita 3"/>
          <p:cNvSpPr/>
          <p:nvPr/>
        </p:nvSpPr>
        <p:spPr>
          <a:xfrm>
            <a:off x="285730" y="4716451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3482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836712"/>
            <a:ext cx="8784976" cy="5112568"/>
          </a:xfrm>
        </p:spPr>
        <p:txBody>
          <a:bodyPr>
            <a:noAutofit/>
          </a:bodyPr>
          <a:lstStyle/>
          <a:p>
            <a:pPr marL="457200" lvl="1" indent="0" algn="just">
              <a:buNone/>
            </a:pPr>
            <a:r>
              <a:rPr lang="pt-BR" sz="3200" b="1" dirty="0" smtClean="0">
                <a:solidFill>
                  <a:srgbClr val="000099"/>
                </a:solidFill>
              </a:rPr>
              <a:t>Importância </a:t>
            </a:r>
            <a:r>
              <a:rPr lang="pt-BR" sz="3200" b="1" dirty="0">
                <a:solidFill>
                  <a:srgbClr val="000099"/>
                </a:solidFill>
              </a:rPr>
              <a:t>da intervenção para </a:t>
            </a:r>
            <a:r>
              <a:rPr lang="pt-BR" sz="3200" b="1" dirty="0" smtClean="0">
                <a:solidFill>
                  <a:srgbClr val="000099"/>
                </a:solidFill>
              </a:rPr>
              <a:t>a comuni</a:t>
            </a:r>
            <a:r>
              <a:rPr lang="pt-BR" sz="3200" dirty="0" smtClean="0">
                <a:solidFill>
                  <a:srgbClr val="000099"/>
                </a:solidFill>
              </a:rPr>
              <a:t>dade</a:t>
            </a:r>
          </a:p>
          <a:p>
            <a:pPr marL="457200" lvl="1" indent="0" algn="just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457200" lvl="1" indent="0" algn="just">
              <a:buNone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pt-BR" sz="24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Maior engajamento nas questões de saúde.</a:t>
            </a:r>
          </a:p>
          <a:p>
            <a:pPr marL="457200" lvl="1" indent="0" algn="just">
              <a:buNone/>
            </a:pPr>
            <a:r>
              <a:rPr lang="pt-BR" sz="24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     Oferta de um serviço mais qualificado, organizado e eficiente.  </a:t>
            </a:r>
          </a:p>
          <a:p>
            <a:pPr marL="457200" lvl="1" indent="0" algn="just">
              <a:buNone/>
            </a:pPr>
            <a:r>
              <a:rPr lang="pt-BR" sz="24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      Melhor qualidade de vida, com maior educação de saúde.</a:t>
            </a:r>
          </a:p>
          <a:p>
            <a:pPr marL="457200" lvl="1" indent="0" algn="just">
              <a:buNone/>
            </a:pPr>
            <a:r>
              <a:rPr lang="pt-BR" sz="24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    Continuidade das ações </a:t>
            </a:r>
            <a:r>
              <a:rPr lang="pt-BR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pt-BR" sz="24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mplementadas com a intervenção já incorporada a rotina do serviço.</a:t>
            </a:r>
          </a:p>
          <a:p>
            <a:pPr marL="457200" lvl="1" indent="0" algn="just">
              <a:buNone/>
            </a:pPr>
            <a:endParaRPr lang="pt-BR" sz="2400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marL="457200" lvl="1" indent="0" algn="just">
              <a:buNone/>
            </a:pPr>
            <a:r>
              <a:rPr lang="pt-BR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   Proposta de ampliação para outras ações programáticas.</a:t>
            </a:r>
          </a:p>
          <a:p>
            <a:pPr marL="457200" lvl="1" indent="0" algn="just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457200" lvl="1" indent="0" algn="just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457200" lvl="1" indent="0" algn="just">
              <a:buNone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78098"/>
          </a:xfrm>
        </p:spPr>
        <p:txBody>
          <a:bodyPr>
            <a:normAutofit/>
          </a:bodyPr>
          <a:lstStyle/>
          <a:p>
            <a:pPr marL="571500" indent="-571500">
              <a:buFont typeface="Wingdings" pitchFamily="2" charset="2"/>
              <a:buChar char="v"/>
            </a:pPr>
            <a:r>
              <a:rPr lang="pt-BR" sz="3600" b="1" dirty="0">
                <a:solidFill>
                  <a:srgbClr val="000099"/>
                </a:solidFill>
              </a:rPr>
              <a:t>Discussão</a:t>
            </a:r>
          </a:p>
        </p:txBody>
      </p:sp>
      <p:sp>
        <p:nvSpPr>
          <p:cNvPr id="6" name="Retângulo 5"/>
          <p:cNvSpPr/>
          <p:nvPr/>
        </p:nvSpPr>
        <p:spPr>
          <a:xfrm>
            <a:off x="7956376" y="260648"/>
            <a:ext cx="6655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>
                <a:solidFill>
                  <a:srgbClr val="000099"/>
                </a:solidFill>
              </a:rPr>
              <a:t>cont.</a:t>
            </a:r>
            <a:endParaRPr lang="pt-BR" dirty="0"/>
          </a:p>
        </p:txBody>
      </p:sp>
      <p:sp>
        <p:nvSpPr>
          <p:cNvPr id="2" name="Seta para a direita 1"/>
          <p:cNvSpPr/>
          <p:nvPr/>
        </p:nvSpPr>
        <p:spPr>
          <a:xfrm>
            <a:off x="88030" y="189054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Seta para a direita 3"/>
          <p:cNvSpPr/>
          <p:nvPr/>
        </p:nvSpPr>
        <p:spPr>
          <a:xfrm>
            <a:off x="179512" y="311467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Seta para a direita 7"/>
          <p:cNvSpPr/>
          <p:nvPr/>
        </p:nvSpPr>
        <p:spPr>
          <a:xfrm>
            <a:off x="0" y="391159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           </a:t>
            </a:r>
            <a:endParaRPr lang="pt-BR" dirty="0"/>
          </a:p>
        </p:txBody>
      </p:sp>
      <p:sp>
        <p:nvSpPr>
          <p:cNvPr id="9" name="Seta para a direita 8"/>
          <p:cNvSpPr/>
          <p:nvPr/>
        </p:nvSpPr>
        <p:spPr>
          <a:xfrm>
            <a:off x="88030" y="520851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5602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-36512" y="116632"/>
            <a:ext cx="914501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>
              <a:buFont typeface="Wingdings" pitchFamily="2" charset="2"/>
              <a:buChar char="v"/>
            </a:pPr>
            <a:r>
              <a:rPr lang="pt-BR" sz="2800" b="1" dirty="0">
                <a:solidFill>
                  <a:srgbClr val="000099"/>
                </a:solidFill>
              </a:rPr>
              <a:t> Viabilidade de incorporar </a:t>
            </a:r>
            <a:r>
              <a:rPr lang="pt-BR" sz="2800" b="1" dirty="0" smtClean="0">
                <a:solidFill>
                  <a:srgbClr val="000099"/>
                </a:solidFill>
              </a:rPr>
              <a:t>a intervenção na rotina do serviço</a:t>
            </a:r>
          </a:p>
          <a:p>
            <a:pPr lvl="1" algn="just"/>
            <a:endParaRPr lang="pt-BR" sz="2800" b="1" dirty="0" smtClean="0">
              <a:solidFill>
                <a:srgbClr val="000099"/>
              </a:solidFill>
            </a:endParaRPr>
          </a:p>
          <a:p>
            <a:pPr lvl="1" algn="just"/>
            <a:r>
              <a:rPr lang="pt-BR" sz="2800" b="1" dirty="0" smtClean="0">
                <a:solidFill>
                  <a:srgbClr val="000099"/>
                </a:solidFill>
              </a:rPr>
              <a:t>       A intervenção será incorporada à rotina do serviço, para isso vamos ampliar o trabalho de conscientização da comunidade em relação </a:t>
            </a:r>
            <a:r>
              <a:rPr lang="pt-BR" sz="2800" b="1" dirty="0">
                <a:solidFill>
                  <a:srgbClr val="000099"/>
                </a:solidFill>
              </a:rPr>
              <a:t>à</a:t>
            </a:r>
            <a:r>
              <a:rPr lang="pt-BR" sz="2800" b="1" dirty="0" smtClean="0">
                <a:solidFill>
                  <a:srgbClr val="000099"/>
                </a:solidFill>
              </a:rPr>
              <a:t>s necessidades de priorização da atenção dos usuários idosos, em especial os de maior risco ou fragilidade. </a:t>
            </a:r>
            <a:endParaRPr lang="pt-BR" sz="2800" b="1" dirty="0">
              <a:solidFill>
                <a:srgbClr val="000099"/>
              </a:solidFill>
            </a:endParaRPr>
          </a:p>
        </p:txBody>
      </p:sp>
      <p:sp>
        <p:nvSpPr>
          <p:cNvPr id="4" name="Seta para a direita 3"/>
          <p:cNvSpPr/>
          <p:nvPr/>
        </p:nvSpPr>
        <p:spPr>
          <a:xfrm>
            <a:off x="50348" y="1433501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810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16277" y="2609036"/>
            <a:ext cx="551144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939546" indent="-857250" algn="ctr">
              <a:buFont typeface="Wingdings" pitchFamily="2" charset="2"/>
              <a:buChar char="v"/>
            </a:pPr>
            <a:r>
              <a:rPr lang="pt-BR" sz="6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Introdução</a:t>
            </a:r>
            <a:endParaRPr lang="pt-BR" sz="66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5144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 smtClean="0">
                <a:solidFill>
                  <a:srgbClr val="000099"/>
                </a:solidFill>
              </a:rPr>
              <a:t>Reflexão crítica sobre o processo pessoal de aprendizagem </a:t>
            </a:r>
            <a:endParaRPr lang="pt-BR" sz="3200" b="1" dirty="0">
              <a:solidFill>
                <a:srgbClr val="000099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628800"/>
            <a:ext cx="8435280" cy="4497363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pt-BR" dirty="0" smtClean="0">
                <a:solidFill>
                  <a:srgbClr val="000099"/>
                </a:solidFill>
              </a:rPr>
              <a:t>Foi uma experiência interessante , no inicio difícil para mim, pois eu não gostei de ter que fazer, mas não deu para escolher.</a:t>
            </a:r>
          </a:p>
          <a:p>
            <a:pPr algn="just"/>
            <a:endParaRPr lang="pt-BR" dirty="0" smtClean="0">
              <a:solidFill>
                <a:srgbClr val="000099"/>
              </a:solidFill>
            </a:endParaRPr>
          </a:p>
          <a:p>
            <a:pPr algn="just"/>
            <a:r>
              <a:rPr lang="pt-BR" dirty="0" smtClean="0">
                <a:solidFill>
                  <a:srgbClr val="000099"/>
                </a:solidFill>
              </a:rPr>
              <a:t>Aumentando meu interesse com o desenvolvimento do curso devido da ausência total de trabalho da maiorias das ações programáticas na UBS.</a:t>
            </a:r>
          </a:p>
          <a:p>
            <a:pPr algn="just"/>
            <a:endParaRPr lang="pt-BR" dirty="0" smtClean="0">
              <a:solidFill>
                <a:srgbClr val="000099"/>
              </a:solidFill>
            </a:endParaRPr>
          </a:p>
          <a:p>
            <a:pPr algn="just"/>
            <a:r>
              <a:rPr lang="pt-BR" dirty="0" smtClean="0">
                <a:solidFill>
                  <a:srgbClr val="000099"/>
                </a:solidFill>
              </a:rPr>
              <a:t>De forma geral a dinâmica do curso, os casos clínicos, os fóruns, os diálogos com nossos orientadores, o conhecimento da forma de vida da população alvo, esteve repleto de novas experiências, que incorporou em minha formação como profissional outras perspectivas e visão da saúde familiar.</a:t>
            </a:r>
            <a:endParaRPr lang="pt-BR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1703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1196752"/>
            <a:ext cx="88924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solidFill>
                  <a:srgbClr val="000099"/>
                </a:solidFill>
                <a:latin typeface="Arial Black" pitchFamily="34" charset="0"/>
                <a:cs typeface="Arial" pitchFamily="34" charset="0"/>
              </a:rPr>
              <a:t>Continuar trabalhando nesta ação programática como rotina de trabalho da equipe e começar a trabalhar </a:t>
            </a:r>
            <a:r>
              <a:rPr lang="pt-BR" sz="2400" dirty="0">
                <a:solidFill>
                  <a:srgbClr val="000099"/>
                </a:solidFill>
                <a:latin typeface="Arial Black" pitchFamily="34" charset="0"/>
                <a:cs typeface="Arial" pitchFamily="34" charset="0"/>
              </a:rPr>
              <a:t>n</a:t>
            </a:r>
            <a:r>
              <a:rPr lang="pt-BR" sz="2400" dirty="0" smtClean="0">
                <a:solidFill>
                  <a:srgbClr val="000099"/>
                </a:solidFill>
                <a:latin typeface="Arial Black" pitchFamily="34" charset="0"/>
                <a:cs typeface="Arial" pitchFamily="34" charset="0"/>
              </a:rPr>
              <a:t>a organização da melhoria na atenção dos usuários com HAS e DM. </a:t>
            </a:r>
            <a:endParaRPr lang="pt-BR" sz="2400" dirty="0">
              <a:solidFill>
                <a:srgbClr val="000099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123728" y="404664"/>
            <a:ext cx="4536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Font typeface="Wingdings" pitchFamily="2" charset="2"/>
              <a:buChar char="v"/>
            </a:pPr>
            <a:r>
              <a:rPr lang="pt-BR" sz="28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Próximos Passos</a:t>
            </a:r>
            <a:endParaRPr lang="pt-BR" sz="28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812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11560" y="798303"/>
            <a:ext cx="8208912" cy="86177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b="1" dirty="0" smtClean="0"/>
          </a:p>
          <a:p>
            <a:pPr marL="457200" indent="-457200">
              <a:buFont typeface="Wingdings" pitchFamily="2" charset="2"/>
              <a:buChar char="v"/>
            </a:pPr>
            <a:r>
              <a:rPr lang="pt-BR" sz="3200" b="1" dirty="0" smtClean="0">
                <a:solidFill>
                  <a:srgbClr val="000099"/>
                </a:solidFill>
              </a:rPr>
              <a:t>Referências Bibliográficas </a:t>
            </a:r>
            <a:endParaRPr lang="pt-BR" sz="3200" dirty="0">
              <a:solidFill>
                <a:srgbClr val="000099"/>
              </a:solidFill>
            </a:endParaRPr>
          </a:p>
          <a:p>
            <a:r>
              <a:rPr lang="pt-BR" sz="2400" dirty="0"/>
              <a:t>  </a:t>
            </a:r>
            <a:r>
              <a:rPr lang="pt-BR" sz="2400" dirty="0" smtClean="0"/>
              <a:t> </a:t>
            </a:r>
            <a:r>
              <a:rPr lang="pt-BR" sz="2400" dirty="0"/>
              <a:t> </a:t>
            </a:r>
          </a:p>
          <a:p>
            <a:r>
              <a:rPr lang="pt-BR" sz="2400" dirty="0" smtClean="0">
                <a:solidFill>
                  <a:srgbClr val="000099"/>
                </a:solidFill>
              </a:rPr>
              <a:t>1-Brasil</a:t>
            </a:r>
            <a:r>
              <a:rPr lang="pt-BR" sz="2400" dirty="0">
                <a:solidFill>
                  <a:srgbClr val="000099"/>
                </a:solidFill>
              </a:rPr>
              <a:t>, Ministério da Saúde; Secretária de Atenção à Saúde; Departamento de Atenção Básica (Ministério da Saúde, 2006</a:t>
            </a:r>
            <a:r>
              <a:rPr lang="pt-BR" sz="2400" dirty="0" smtClean="0">
                <a:solidFill>
                  <a:srgbClr val="000099"/>
                </a:solidFill>
              </a:rPr>
              <a:t>).</a:t>
            </a:r>
            <a:r>
              <a:rPr lang="pt-BR" sz="2400" dirty="0">
                <a:solidFill>
                  <a:srgbClr val="000099"/>
                </a:solidFill>
              </a:rPr>
              <a:t> </a:t>
            </a:r>
            <a:endParaRPr lang="pt-BR" sz="2400" dirty="0" smtClean="0">
              <a:solidFill>
                <a:srgbClr val="000099"/>
              </a:solidFill>
            </a:endParaRPr>
          </a:p>
          <a:p>
            <a:endParaRPr lang="pt-BR" sz="2400" dirty="0" smtClean="0">
              <a:solidFill>
                <a:srgbClr val="000099"/>
              </a:solidFill>
            </a:endParaRPr>
          </a:p>
          <a:p>
            <a:r>
              <a:rPr lang="pt-BR" sz="2400" dirty="0" smtClean="0">
                <a:solidFill>
                  <a:srgbClr val="000099"/>
                </a:solidFill>
              </a:rPr>
              <a:t>2-BRASIL</a:t>
            </a:r>
            <a:r>
              <a:rPr lang="pt-BR" sz="2400" dirty="0">
                <a:solidFill>
                  <a:srgbClr val="000099"/>
                </a:solidFill>
              </a:rPr>
              <a:t>. Ministério da Saúde. Envelhecimento e saúde da pessoa idosa, (texto básico de saúde). (Série pactos pela saúde 2006, v.12) Caderno de Atenção Básica no 19. Brasília: Ministério da Saúde, 2006.</a:t>
            </a:r>
          </a:p>
          <a:p>
            <a:endParaRPr lang="pt-BR" sz="2400" dirty="0" smtClean="0">
              <a:solidFill>
                <a:srgbClr val="000099"/>
              </a:solidFill>
            </a:endParaRPr>
          </a:p>
          <a:p>
            <a:r>
              <a:rPr lang="pt-BR" sz="2400" dirty="0">
                <a:solidFill>
                  <a:srgbClr val="000099"/>
                </a:solidFill>
              </a:rPr>
              <a:t> 3- BRASIL. </a:t>
            </a:r>
            <a:r>
              <a:rPr lang="pt-BR" sz="2400" dirty="0" smtClean="0">
                <a:solidFill>
                  <a:srgbClr val="000099"/>
                </a:solidFill>
              </a:rPr>
              <a:t>Ministério </a:t>
            </a:r>
            <a:r>
              <a:rPr lang="pt-BR" sz="2400" dirty="0">
                <a:solidFill>
                  <a:srgbClr val="000099"/>
                </a:solidFill>
              </a:rPr>
              <a:t>da </a:t>
            </a:r>
            <a:r>
              <a:rPr lang="pt-BR" sz="2400" dirty="0" smtClean="0">
                <a:solidFill>
                  <a:srgbClr val="000099"/>
                </a:solidFill>
              </a:rPr>
              <a:t>Saúde</a:t>
            </a:r>
            <a:r>
              <a:rPr lang="pt-BR" sz="2400" dirty="0">
                <a:solidFill>
                  <a:srgbClr val="000099"/>
                </a:solidFill>
              </a:rPr>
              <a:t>.  </a:t>
            </a:r>
            <a:r>
              <a:rPr lang="pt-BR" sz="2400" b="1" dirty="0">
                <a:solidFill>
                  <a:srgbClr val="000099"/>
                </a:solidFill>
              </a:rPr>
              <a:t>S</a:t>
            </a:r>
            <a:r>
              <a:rPr lang="pt-BR" sz="2400" b="1" dirty="0" smtClean="0">
                <a:solidFill>
                  <a:srgbClr val="000099"/>
                </a:solidFill>
              </a:rPr>
              <a:t>aúde </a:t>
            </a:r>
            <a:r>
              <a:rPr lang="pt-BR" sz="2400" b="1" dirty="0">
                <a:solidFill>
                  <a:srgbClr val="000099"/>
                </a:solidFill>
              </a:rPr>
              <a:t>do idoso, promoção da saúde e o fortalecimento da Atenção Básica </a:t>
            </a:r>
            <a:r>
              <a:rPr lang="pt-BR" sz="2400" dirty="0">
                <a:solidFill>
                  <a:srgbClr val="000099"/>
                </a:solidFill>
              </a:rPr>
              <a:t>(ANDREWS.G.A.2005, p.247-256;773;124;78).</a:t>
            </a:r>
          </a:p>
          <a:p>
            <a:r>
              <a:rPr lang="pt-PT" sz="2400" dirty="0">
                <a:solidFill>
                  <a:srgbClr val="000099"/>
                </a:solidFill>
              </a:rPr>
              <a:t> </a:t>
            </a:r>
            <a:endParaRPr lang="pt-BR" sz="2400" dirty="0">
              <a:solidFill>
                <a:srgbClr val="000099"/>
              </a:solidFill>
            </a:endParaRPr>
          </a:p>
          <a:p>
            <a:endParaRPr lang="pt-BR" sz="2400" dirty="0">
              <a:solidFill>
                <a:srgbClr val="000099"/>
              </a:solidFill>
            </a:endParaRPr>
          </a:p>
          <a:p>
            <a:endParaRPr lang="pt-BR" sz="2400" dirty="0" smtClean="0"/>
          </a:p>
          <a:p>
            <a:endParaRPr lang="pt-BR" sz="2400" dirty="0"/>
          </a:p>
          <a:p>
            <a:r>
              <a:rPr lang="pt-BR" sz="2400" dirty="0"/>
              <a:t> </a:t>
            </a:r>
          </a:p>
          <a:p>
            <a:endParaRPr lang="pt-BR" sz="2400" dirty="0" smtClean="0"/>
          </a:p>
          <a:p>
            <a:endParaRPr lang="pt-BR" sz="2400" dirty="0"/>
          </a:p>
          <a:p>
            <a:r>
              <a:rPr lang="pt-BR" sz="2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502157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>
                <a:solidFill>
                  <a:schemeClr val="accent1"/>
                </a:solidFill>
              </a:rPr>
              <a:t>A educação tem raízes amargas, mas os seus frutos são doces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79512" y="1628800"/>
            <a:ext cx="9083352" cy="639762"/>
          </a:xfrm>
        </p:spPr>
        <p:txBody>
          <a:bodyPr/>
          <a:lstStyle/>
          <a:p>
            <a:r>
              <a:rPr lang="pt-BR" dirty="0" smtClean="0"/>
              <a:t>                                               </a:t>
            </a:r>
            <a:r>
              <a:rPr lang="pt-BR" dirty="0" smtClean="0">
                <a:solidFill>
                  <a:schemeClr val="accent1"/>
                </a:solidFill>
              </a:rPr>
              <a:t>Paulo Freire</a:t>
            </a:r>
            <a:endParaRPr lang="pt-BR" dirty="0">
              <a:solidFill>
                <a:schemeClr val="accent1"/>
              </a:solidFill>
            </a:endParaRPr>
          </a:p>
        </p:txBody>
      </p:sp>
      <p:pic>
        <p:nvPicPr>
          <p:cNvPr id="2050" name="Picture 2" descr="C:\Users\Esperanza Suarez\Downloads\20150916_142449 (1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789040"/>
            <a:ext cx="4040188" cy="2272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Esperanza Suarez\Downloads\20151118_140612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025" y="3717032"/>
            <a:ext cx="4041775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620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620687"/>
            <a:ext cx="9144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/>
              <a:t>UNIVERSIDADE ABERTA DO SUS</a:t>
            </a:r>
            <a:endParaRPr lang="pt-BR" sz="2800" dirty="0"/>
          </a:p>
          <a:p>
            <a:pPr algn="ctr"/>
            <a:r>
              <a:rPr lang="pt-BR" sz="2800" b="1" dirty="0"/>
              <a:t>UNIVERSIDADE FEDERAL DE PELOTAS</a:t>
            </a:r>
            <a:endParaRPr lang="pt-BR" sz="2800" dirty="0"/>
          </a:p>
          <a:p>
            <a:pPr algn="ctr"/>
            <a:r>
              <a:rPr lang="pt-BR" sz="2800" b="1" dirty="0"/>
              <a:t>Especialização em Saúde da Família</a:t>
            </a:r>
            <a:endParaRPr lang="pt-BR" sz="2800" dirty="0"/>
          </a:p>
          <a:p>
            <a:pPr algn="ctr"/>
            <a:r>
              <a:rPr lang="pt-BR" sz="2800" b="1" dirty="0"/>
              <a:t>Modalidade a Distância</a:t>
            </a:r>
            <a:endParaRPr lang="pt-BR" sz="2800" dirty="0"/>
          </a:p>
          <a:p>
            <a:pPr algn="ctr"/>
            <a:r>
              <a:rPr lang="pt-BR" sz="2800" b="1" dirty="0"/>
              <a:t>Turma 9</a:t>
            </a:r>
            <a:endParaRPr lang="pt-BR" sz="2800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67" t="18535" r="19167" b="18675"/>
          <a:stretch>
            <a:fillRect/>
          </a:stretch>
        </p:blipFill>
        <p:spPr bwMode="auto">
          <a:xfrm>
            <a:off x="3670025" y="3501008"/>
            <a:ext cx="1771126" cy="17866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/>
          <p:cNvSpPr/>
          <p:nvPr/>
        </p:nvSpPr>
        <p:spPr>
          <a:xfrm>
            <a:off x="0" y="2867456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dirty="0"/>
              <a:t>Trabalho de Conclusão de Curso</a:t>
            </a:r>
            <a:endParaRPr lang="pt-BR" sz="2400" dirty="0"/>
          </a:p>
          <a:p>
            <a:pPr algn="ctr"/>
            <a:r>
              <a:rPr lang="pt-BR" b="1" dirty="0"/>
              <a:t> </a:t>
            </a:r>
            <a:endParaRPr lang="pt-BR" dirty="0"/>
          </a:p>
        </p:txBody>
      </p:sp>
      <p:sp>
        <p:nvSpPr>
          <p:cNvPr id="2" name="Retângulo 1"/>
          <p:cNvSpPr/>
          <p:nvPr/>
        </p:nvSpPr>
        <p:spPr>
          <a:xfrm>
            <a:off x="107504" y="5589240"/>
            <a:ext cx="89289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>
                <a:latin typeface="Arial" pitchFamily="34" charset="0"/>
                <a:cs typeface="Arial" pitchFamily="34" charset="0"/>
              </a:rPr>
              <a:t>Muito </a:t>
            </a:r>
            <a:r>
              <a:rPr lang="pt-BR" sz="4800" dirty="0" smtClean="0">
                <a:latin typeface="Arial" pitchFamily="34" charset="0"/>
                <a:cs typeface="Arial" pitchFamily="34" charset="0"/>
              </a:rPr>
              <a:t>Obrigada!</a:t>
            </a:r>
            <a:endParaRPr lang="pt-BR" sz="4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7836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116632"/>
            <a:ext cx="91805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1772" indent="-342900" algn="just">
              <a:buClr>
                <a:srgbClr val="000099"/>
              </a:buClr>
              <a:buFont typeface="Wingdings" pitchFamily="2" charset="2"/>
              <a:buChar char="v"/>
            </a:pPr>
            <a:r>
              <a:rPr lang="pt-BR" sz="2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pt-BR" sz="28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Caracterização do município de </a:t>
            </a:r>
            <a:r>
              <a:rPr lang="pt-BR" sz="2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Tavares</a:t>
            </a:r>
            <a:endParaRPr lang="pt-BR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7191247" y="6639163"/>
            <a:ext cx="177324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sz="1000" dirty="0">
                <a:latin typeface="Arial" pitchFamily="34" charset="0"/>
                <a:cs typeface="Arial" pitchFamily="34" charset="0"/>
              </a:rPr>
              <a:t>(Wikipédia/Geografia, 2015)</a:t>
            </a:r>
          </a:p>
        </p:txBody>
      </p:sp>
      <p:sp>
        <p:nvSpPr>
          <p:cNvPr id="2" name="Retângulo 1"/>
          <p:cNvSpPr/>
          <p:nvPr/>
        </p:nvSpPr>
        <p:spPr>
          <a:xfrm>
            <a:off x="2051720" y="3244334"/>
            <a:ext cx="26126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BR" sz="3600" dirty="0">
              <a:solidFill>
                <a:srgbClr val="FF0000"/>
              </a:solidFill>
            </a:endParaRPr>
          </a:p>
        </p:txBody>
      </p:sp>
      <p:pic>
        <p:nvPicPr>
          <p:cNvPr id="1028" name="Picture 4" descr="Localização de Tavar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764704"/>
            <a:ext cx="2667000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9809610"/>
              </p:ext>
            </p:extLst>
          </p:nvPr>
        </p:nvGraphicFramePr>
        <p:xfrm>
          <a:off x="2915816" y="818270"/>
          <a:ext cx="5801368" cy="4502968"/>
        </p:xfrm>
        <a:graphic>
          <a:graphicData uri="http://schemas.openxmlformats.org/drawingml/2006/table">
            <a:tbl>
              <a:tblPr/>
              <a:tblGrid>
                <a:gridCol w="2900684"/>
                <a:gridCol w="2900684"/>
              </a:tblGrid>
              <a:tr h="272699">
                <a:tc gridSpan="2">
                  <a:txBody>
                    <a:bodyPr/>
                    <a:lstStyle/>
                    <a:p>
                      <a:pPr algn="ctr"/>
                      <a:r>
                        <a:rPr lang="pt-BR" sz="1500" i="1" dirty="0" smtClean="0">
                          <a:effectLst/>
                        </a:rPr>
                        <a:t>Localização </a:t>
                      </a:r>
                      <a:r>
                        <a:rPr lang="pt-BR" sz="1500" i="1" dirty="0">
                          <a:effectLst/>
                        </a:rPr>
                        <a:t>de Tavares no </a:t>
                      </a:r>
                      <a:r>
                        <a:rPr lang="pt-BR" sz="1500" i="1" u="none" strike="noStrike" dirty="0">
                          <a:solidFill>
                            <a:srgbClr val="0B0080"/>
                          </a:solidFill>
                          <a:effectLst/>
                          <a:hlinkClick r:id="rId3" tooltip="Brasil"/>
                        </a:rPr>
                        <a:t>Brasil</a:t>
                      </a:r>
                      <a:endParaRPr lang="pt-BR" sz="1500" dirty="0">
                        <a:effectLst/>
                      </a:endParaRPr>
                    </a:p>
                  </a:txBody>
                  <a:tcPr marL="76711" marR="76711" marT="38356" marB="38356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72699">
                <a:tc gridSpan="2">
                  <a:txBody>
                    <a:bodyPr/>
                    <a:lstStyle/>
                    <a:p>
                      <a:pPr algn="ctr"/>
                      <a:r>
                        <a:rPr lang="pt-BR" sz="1500" u="none" strike="noStrike" dirty="0">
                          <a:solidFill>
                            <a:srgbClr val="663366"/>
                          </a:solidFill>
                          <a:effectLst/>
                          <a:hlinkClick r:id="rId4"/>
                        </a:rPr>
                        <a:t>31° 17' 13" S 51° 05' 38" O</a:t>
                      </a:r>
                      <a:endParaRPr lang="pt-BR" sz="1500" dirty="0"/>
                    </a:p>
                  </a:txBody>
                  <a:tcPr marL="76711" marR="76711" marT="38356" marB="38356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72699">
                <a:tc>
                  <a:txBody>
                    <a:bodyPr/>
                    <a:lstStyle/>
                    <a:p>
                      <a:r>
                        <a:rPr lang="pt-BR" sz="1500" u="none" strike="noStrike" dirty="0">
                          <a:solidFill>
                            <a:srgbClr val="0B0080"/>
                          </a:solidFill>
                          <a:effectLst/>
                          <a:hlinkClick r:id="rId5" tooltip="Unidades federativas do Brasil"/>
                        </a:rPr>
                        <a:t>Unidade federativa</a:t>
                      </a:r>
                      <a:endParaRPr lang="pt-BR" sz="1500" dirty="0"/>
                    </a:p>
                  </a:txBody>
                  <a:tcPr marL="76711" marR="76711" marT="38356" marB="38356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500" dirty="0"/>
                        <a:t> </a:t>
                      </a:r>
                      <a:r>
                        <a:rPr lang="pt-BR" sz="1500" u="none" strike="noStrike" dirty="0">
                          <a:solidFill>
                            <a:srgbClr val="0B0080"/>
                          </a:solidFill>
                          <a:effectLst/>
                          <a:hlinkClick r:id="rId6" tooltip="Rio Grande do Sul"/>
                        </a:rPr>
                        <a:t>Rio Grande do Sul</a:t>
                      </a:r>
                      <a:endParaRPr lang="pt-BR" sz="1500" dirty="0"/>
                    </a:p>
                  </a:txBody>
                  <a:tcPr marL="76711" marR="76711" marT="38356" marB="38356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477223">
                <a:tc>
                  <a:txBody>
                    <a:bodyPr/>
                    <a:lstStyle/>
                    <a:p>
                      <a:r>
                        <a:rPr lang="pt-BR" sz="1500" u="none" strike="noStrike" dirty="0">
                          <a:solidFill>
                            <a:srgbClr val="0B0080"/>
                          </a:solidFill>
                          <a:effectLst/>
                          <a:hlinkClick r:id="rId7" tooltip="Mesorregião"/>
                        </a:rPr>
                        <a:t>Mesorregião</a:t>
                      </a:r>
                      <a:endParaRPr lang="pt-BR" sz="1500" dirty="0"/>
                    </a:p>
                  </a:txBody>
                  <a:tcPr marL="76711" marR="76711" marT="38356" marB="38356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500" u="none" strike="noStrike" dirty="0">
                          <a:solidFill>
                            <a:srgbClr val="0B0080"/>
                          </a:solidFill>
                          <a:effectLst/>
                          <a:hlinkClick r:id="rId8" tooltip="Mesorregião Metropolitana de Porto Alegre"/>
                        </a:rPr>
                        <a:t>Metropolitana de Porto </a:t>
                      </a:r>
                      <a:r>
                        <a:rPr lang="pt-BR" sz="1500" u="none" strike="noStrike" dirty="0" smtClean="0">
                          <a:solidFill>
                            <a:srgbClr val="0B0080"/>
                          </a:solidFill>
                          <a:effectLst/>
                        </a:rPr>
                        <a:t>Alegre IBGE</a:t>
                      </a:r>
                      <a:r>
                        <a:rPr lang="pt-BR" sz="1500" i="1" dirty="0" smtClean="0"/>
                        <a:t>/</a:t>
                      </a:r>
                      <a:r>
                        <a:rPr lang="pt-BR" sz="1500" i="1" u="none" strike="noStrike" dirty="0" smtClean="0">
                          <a:solidFill>
                            <a:srgbClr val="0B0080"/>
                          </a:solidFill>
                          <a:effectLst/>
                          <a:hlinkClick r:id="rId9" tooltip="2008"/>
                        </a:rPr>
                        <a:t>2008</a:t>
                      </a:r>
                      <a:r>
                        <a:rPr lang="pt-BR" sz="1500" i="1" dirty="0"/>
                        <a:t> </a:t>
                      </a:r>
                      <a:r>
                        <a:rPr lang="pt-BR" sz="1500" i="1" u="none" strike="noStrike" baseline="30000" dirty="0">
                          <a:solidFill>
                            <a:srgbClr val="0B0080"/>
                          </a:solidFill>
                          <a:effectLst/>
                          <a:hlinkClick r:id="rId10"/>
                        </a:rPr>
                        <a:t>[1]</a:t>
                      </a:r>
                      <a:endParaRPr lang="pt-BR" sz="1500" dirty="0"/>
                    </a:p>
                  </a:txBody>
                  <a:tcPr marL="76711" marR="76711" marT="38356" marB="38356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72699">
                <a:tc>
                  <a:txBody>
                    <a:bodyPr/>
                    <a:lstStyle/>
                    <a:p>
                      <a:r>
                        <a:rPr lang="pt-BR" sz="1500" u="none" strike="noStrike" dirty="0">
                          <a:solidFill>
                            <a:srgbClr val="0B0080"/>
                          </a:solidFill>
                          <a:effectLst/>
                          <a:hlinkClick r:id="rId11" tooltip="Microrregião"/>
                        </a:rPr>
                        <a:t>Microrregião</a:t>
                      </a:r>
                      <a:endParaRPr lang="pt-BR" sz="1500" dirty="0"/>
                    </a:p>
                  </a:txBody>
                  <a:tcPr marL="76711" marR="76711" marT="38356" marB="38356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500" u="none" strike="noStrike" dirty="0">
                          <a:solidFill>
                            <a:srgbClr val="0B0080"/>
                          </a:solidFill>
                          <a:effectLst/>
                          <a:hlinkClick r:id="rId12" tooltip="Microrregião de Osório"/>
                        </a:rPr>
                        <a:t>Osório</a:t>
                      </a:r>
                      <a:r>
                        <a:rPr lang="pt-BR" sz="1500" dirty="0"/>
                        <a:t> </a:t>
                      </a:r>
                      <a:r>
                        <a:rPr lang="pt-BR" sz="1500" i="1" u="none" strike="noStrike" dirty="0">
                          <a:solidFill>
                            <a:srgbClr val="0B0080"/>
                          </a:solidFill>
                          <a:effectLst/>
                          <a:hlinkClick r:id="rId13" tooltip="IBGE"/>
                        </a:rPr>
                        <a:t>IBGE</a:t>
                      </a:r>
                      <a:r>
                        <a:rPr lang="pt-BR" sz="1500" i="1" dirty="0"/>
                        <a:t>/</a:t>
                      </a:r>
                      <a:r>
                        <a:rPr lang="pt-BR" sz="1500" i="1" u="none" strike="noStrike" dirty="0">
                          <a:solidFill>
                            <a:srgbClr val="0B0080"/>
                          </a:solidFill>
                          <a:effectLst/>
                          <a:hlinkClick r:id="rId9" tooltip="2008"/>
                        </a:rPr>
                        <a:t>2008</a:t>
                      </a:r>
                      <a:r>
                        <a:rPr lang="pt-BR" sz="1500" i="1" dirty="0"/>
                        <a:t> </a:t>
                      </a:r>
                      <a:r>
                        <a:rPr lang="pt-BR" sz="1500" i="1" u="none" strike="noStrike" baseline="30000" dirty="0">
                          <a:solidFill>
                            <a:srgbClr val="0B0080"/>
                          </a:solidFill>
                          <a:effectLst/>
                          <a:hlinkClick r:id="rId10"/>
                        </a:rPr>
                        <a:t>[1]</a:t>
                      </a:r>
                      <a:endParaRPr lang="pt-BR" sz="1500" dirty="0"/>
                    </a:p>
                  </a:txBody>
                  <a:tcPr marL="76711" marR="76711" marT="38356" marB="38356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72699">
                <a:tc>
                  <a:txBody>
                    <a:bodyPr/>
                    <a:lstStyle/>
                    <a:p>
                      <a:r>
                        <a:rPr lang="pt-BR" sz="1500" dirty="0"/>
                        <a:t>Municípios limítrofes</a:t>
                      </a:r>
                    </a:p>
                  </a:txBody>
                  <a:tcPr marL="76711" marR="76711" marT="38356" marB="38356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500" u="none" strike="noStrike" dirty="0">
                          <a:solidFill>
                            <a:srgbClr val="0B0080"/>
                          </a:solidFill>
                          <a:effectLst/>
                          <a:hlinkClick r:id="rId14" tooltip="Mostardas"/>
                        </a:rPr>
                        <a:t>Mostardas</a:t>
                      </a:r>
                      <a:r>
                        <a:rPr lang="pt-BR" sz="1500" dirty="0">
                          <a:effectLst/>
                        </a:rPr>
                        <a:t>, </a:t>
                      </a:r>
                      <a:r>
                        <a:rPr lang="pt-BR" sz="1500" u="none" strike="noStrike" dirty="0">
                          <a:solidFill>
                            <a:srgbClr val="0B0080"/>
                          </a:solidFill>
                          <a:effectLst/>
                          <a:hlinkClick r:id="rId15" tooltip="São José do Norte"/>
                        </a:rPr>
                        <a:t>São José do Norte</a:t>
                      </a:r>
                      <a:endParaRPr lang="pt-BR" sz="1500" dirty="0">
                        <a:effectLst/>
                      </a:endParaRPr>
                    </a:p>
                  </a:txBody>
                  <a:tcPr marL="76711" marR="76711" marT="38356" marB="38356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72699">
                <a:tc>
                  <a:txBody>
                    <a:bodyPr/>
                    <a:lstStyle/>
                    <a:p>
                      <a:r>
                        <a:rPr lang="pt-BR" sz="1500" dirty="0"/>
                        <a:t>Distância até </a:t>
                      </a:r>
                      <a:r>
                        <a:rPr lang="pt-BR" sz="1500" dirty="0" smtClean="0"/>
                        <a:t>capital</a:t>
                      </a:r>
                      <a:endParaRPr lang="pt-BR" sz="1500" dirty="0"/>
                    </a:p>
                  </a:txBody>
                  <a:tcPr marL="76711" marR="76711" marT="38356" marB="38356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500" dirty="0"/>
                        <a:t>230 </a:t>
                      </a:r>
                      <a:r>
                        <a:rPr lang="pt-BR" sz="1500" u="none" strike="noStrike" dirty="0">
                          <a:solidFill>
                            <a:srgbClr val="0B0080"/>
                          </a:solidFill>
                          <a:effectLst/>
                          <a:hlinkClick r:id="rId16" tooltip="Quilômetro"/>
                        </a:rPr>
                        <a:t>km</a:t>
                      </a:r>
                      <a:endParaRPr lang="pt-BR" sz="1500" dirty="0"/>
                    </a:p>
                  </a:txBody>
                  <a:tcPr marL="76711" marR="76711" marT="38356" marB="38356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72699">
                <a:tc gridSpan="2">
                  <a:txBody>
                    <a:bodyPr/>
                    <a:lstStyle/>
                    <a:p>
                      <a:pPr algn="ctr"/>
                      <a:r>
                        <a:rPr lang="pt-BR" sz="1500" dirty="0">
                          <a:effectLst/>
                        </a:rPr>
                        <a:t>Características geográficas</a:t>
                      </a:r>
                    </a:p>
                  </a:txBody>
                  <a:tcPr marL="76711" marR="76711" marT="38356" marB="38356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CE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72699">
                <a:tc>
                  <a:txBody>
                    <a:bodyPr/>
                    <a:lstStyle/>
                    <a:p>
                      <a:r>
                        <a:rPr lang="pt-BR" sz="1500" u="none" strike="noStrike" dirty="0">
                          <a:solidFill>
                            <a:srgbClr val="0B0080"/>
                          </a:solidFill>
                          <a:effectLst/>
                          <a:hlinkClick r:id="rId17" tooltip="Território"/>
                        </a:rPr>
                        <a:t>Área</a:t>
                      </a:r>
                      <a:endParaRPr lang="pt-BR" sz="1500" dirty="0"/>
                    </a:p>
                  </a:txBody>
                  <a:tcPr marL="76711" marR="76711" marT="38356" marB="38356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500" dirty="0"/>
                        <a:t>604,255 </a:t>
                      </a:r>
                      <a:r>
                        <a:rPr lang="pt-BR" sz="1500" u="none" strike="noStrike" dirty="0">
                          <a:solidFill>
                            <a:srgbClr val="0B0080"/>
                          </a:solidFill>
                          <a:effectLst/>
                          <a:hlinkClick r:id="rId18" tooltip="Quilómetro quadrado"/>
                        </a:rPr>
                        <a:t>km²</a:t>
                      </a:r>
                      <a:r>
                        <a:rPr lang="pt-BR" sz="1500" dirty="0"/>
                        <a:t> </a:t>
                      </a:r>
                      <a:r>
                        <a:rPr lang="pt-BR" sz="1500" u="none" strike="noStrike" baseline="30000" dirty="0">
                          <a:solidFill>
                            <a:srgbClr val="0B0080"/>
                          </a:solidFill>
                          <a:effectLst/>
                          <a:hlinkClick r:id="rId19"/>
                        </a:rPr>
                        <a:t>[2]</a:t>
                      </a:r>
                      <a:endParaRPr lang="pt-BR" sz="1500" dirty="0"/>
                    </a:p>
                  </a:txBody>
                  <a:tcPr marL="76711" marR="76711" marT="38356" marB="38356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72699">
                <a:tc>
                  <a:txBody>
                    <a:bodyPr/>
                    <a:lstStyle/>
                    <a:p>
                      <a:r>
                        <a:rPr lang="pt-BR" sz="1500" u="none" strike="noStrike" dirty="0">
                          <a:solidFill>
                            <a:srgbClr val="0B0080"/>
                          </a:solidFill>
                          <a:effectLst/>
                          <a:hlinkClick r:id="rId20" tooltip="População"/>
                        </a:rPr>
                        <a:t>População</a:t>
                      </a:r>
                      <a:endParaRPr lang="pt-BR" sz="1500" dirty="0"/>
                    </a:p>
                  </a:txBody>
                  <a:tcPr marL="76711" marR="76711" marT="38356" marB="38356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500" dirty="0"/>
                        <a:t>5 351 </a:t>
                      </a:r>
                      <a:r>
                        <a:rPr lang="pt-BR" sz="1500" u="none" strike="noStrike" dirty="0">
                          <a:solidFill>
                            <a:srgbClr val="0B0080"/>
                          </a:solidFill>
                          <a:effectLst/>
                          <a:hlinkClick r:id="rId21" tooltip="População residente"/>
                        </a:rPr>
                        <a:t>hab.</a:t>
                      </a:r>
                      <a:r>
                        <a:rPr lang="pt-BR" sz="1500" dirty="0"/>
                        <a:t> </a:t>
                      </a:r>
                      <a:r>
                        <a:rPr lang="pt-BR" sz="1500" i="1" dirty="0"/>
                        <a:t>Censo </a:t>
                      </a:r>
                      <a:r>
                        <a:rPr lang="pt-BR" sz="1500" i="1" u="none" strike="noStrike" dirty="0">
                          <a:solidFill>
                            <a:srgbClr val="0B0080"/>
                          </a:solidFill>
                          <a:effectLst/>
                          <a:hlinkClick r:id="rId13" tooltip="IBGE"/>
                        </a:rPr>
                        <a:t>IBGE</a:t>
                      </a:r>
                      <a:r>
                        <a:rPr lang="pt-BR" sz="1500" i="1" dirty="0"/>
                        <a:t>/</a:t>
                      </a:r>
                      <a:r>
                        <a:rPr lang="pt-BR" sz="1500" i="1" u="none" strike="noStrike" dirty="0">
                          <a:solidFill>
                            <a:srgbClr val="0B0080"/>
                          </a:solidFill>
                          <a:effectLst/>
                          <a:hlinkClick r:id="rId22" tooltip="2010"/>
                        </a:rPr>
                        <a:t>2010</a:t>
                      </a:r>
                      <a:r>
                        <a:rPr lang="pt-BR" sz="1500" i="1" u="none" strike="noStrike" baseline="30000" dirty="0">
                          <a:solidFill>
                            <a:srgbClr val="0B0080"/>
                          </a:solidFill>
                          <a:effectLst/>
                          <a:hlinkClick r:id="rId23"/>
                        </a:rPr>
                        <a:t>[3]</a:t>
                      </a:r>
                      <a:endParaRPr lang="pt-BR" sz="1500" dirty="0"/>
                    </a:p>
                  </a:txBody>
                  <a:tcPr marL="76711" marR="76711" marT="38356" marB="38356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72699">
                <a:tc>
                  <a:txBody>
                    <a:bodyPr/>
                    <a:lstStyle/>
                    <a:p>
                      <a:r>
                        <a:rPr lang="pt-BR" sz="1500" u="none" strike="noStrike" dirty="0">
                          <a:solidFill>
                            <a:srgbClr val="0B0080"/>
                          </a:solidFill>
                          <a:effectLst/>
                          <a:hlinkClick r:id="rId24" tooltip="Densidade populacional"/>
                        </a:rPr>
                        <a:t>Densidade</a:t>
                      </a:r>
                      <a:endParaRPr lang="pt-BR" sz="1500" dirty="0"/>
                    </a:p>
                  </a:txBody>
                  <a:tcPr marL="76711" marR="76711" marT="38356" marB="38356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500" dirty="0"/>
                        <a:t>8,86 hab./km²</a:t>
                      </a:r>
                    </a:p>
                  </a:txBody>
                  <a:tcPr marL="76711" marR="76711" marT="38356" marB="38356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72699">
                <a:tc>
                  <a:txBody>
                    <a:bodyPr/>
                    <a:lstStyle/>
                    <a:p>
                      <a:r>
                        <a:rPr lang="pt-BR" sz="1500" u="none" strike="noStrike" dirty="0">
                          <a:solidFill>
                            <a:srgbClr val="0B0080"/>
                          </a:solidFill>
                          <a:effectLst/>
                          <a:hlinkClick r:id="rId25" tooltip="Altitude"/>
                        </a:rPr>
                        <a:t>Altitude</a:t>
                      </a:r>
                      <a:endParaRPr lang="pt-BR" sz="1500" dirty="0"/>
                    </a:p>
                  </a:txBody>
                  <a:tcPr marL="76711" marR="76711" marT="38356" marB="38356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500" dirty="0"/>
                        <a:t>15 </a:t>
                      </a:r>
                      <a:r>
                        <a:rPr lang="pt-BR" sz="1500" u="none" strike="noStrike" dirty="0">
                          <a:solidFill>
                            <a:srgbClr val="0B0080"/>
                          </a:solidFill>
                          <a:effectLst/>
                          <a:hlinkClick r:id="rId26" tooltip="Metro (unidade de medida)"/>
                        </a:rPr>
                        <a:t>m</a:t>
                      </a:r>
                      <a:endParaRPr lang="pt-BR" sz="1500" dirty="0"/>
                    </a:p>
                  </a:txBody>
                  <a:tcPr marL="76711" marR="76711" marT="38356" marB="38356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72699">
                <a:tc>
                  <a:txBody>
                    <a:bodyPr/>
                    <a:lstStyle/>
                    <a:p>
                      <a:endParaRPr lang="pt-BR" sz="1500" dirty="0"/>
                    </a:p>
                  </a:txBody>
                  <a:tcPr marL="76711" marR="76711" marT="38356" marB="38356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500" dirty="0"/>
                    </a:p>
                  </a:txBody>
                  <a:tcPr marL="76711" marR="76711" marT="38356" marB="38356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pt-BR" sz="1500" dirty="0"/>
                    </a:p>
                  </a:txBody>
                  <a:tcPr marL="76711" marR="76711" marT="38356" marB="38356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500" dirty="0"/>
                    </a:p>
                  </a:txBody>
                  <a:tcPr marL="76711" marR="76711" marT="38356" marB="38356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  <p:pic>
        <p:nvPicPr>
          <p:cNvPr id="1029" name="Picture 5" descr="https://upload.wikimedia.org/wikipedia/commons/thumb/5/55/WMA_button2b.png/17px-WMA_button2b.png"/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775" y="1600200"/>
            <a:ext cx="161925" cy="16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upload.wikimedia.org/wikipedia/commons/thumb/6/63/Bandeira_do_Rio_Grande_do_Sul.svg/20px-Bandeira_do_Rio_Grande_do_Sul.svg.png"/>
          <p:cNvPicPr>
            <a:picLocks noChangeAspect="1" noChangeArrowheads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204864"/>
            <a:ext cx="190500" cy="13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0947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539552" y="332656"/>
            <a:ext cx="8172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>
              <a:buFont typeface="Wingdings" pitchFamily="2" charset="2"/>
              <a:buChar char="v"/>
            </a:pPr>
            <a:r>
              <a:rPr lang="pt-BR" sz="32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Caracterização da ESF </a:t>
            </a:r>
            <a:endParaRPr lang="pt-BR" sz="3200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539552" y="2276872"/>
            <a:ext cx="840263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Equipe: </a:t>
            </a:r>
            <a:r>
              <a:rPr lang="pt-BR" sz="2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um</a:t>
            </a:r>
            <a:r>
              <a:rPr lang="pt-BR" sz="28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médico</a:t>
            </a:r>
            <a:r>
              <a:rPr lang="pt-BR" sz="28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pt-BR" sz="2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oitos </a:t>
            </a:r>
            <a:r>
              <a:rPr lang="pt-BR" sz="28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ACS, uma enfermeira, uma técnica de enfermagem, </a:t>
            </a:r>
            <a:r>
              <a:rPr lang="pt-BR" sz="2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uma </a:t>
            </a:r>
            <a:r>
              <a:rPr lang="pt-BR" sz="28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odontóloga e </a:t>
            </a:r>
            <a:r>
              <a:rPr lang="pt-BR" sz="2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uma </a:t>
            </a:r>
            <a:r>
              <a:rPr lang="pt-BR" sz="2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auxiliar </a:t>
            </a:r>
            <a:r>
              <a:rPr lang="pt-BR" sz="28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de </a:t>
            </a:r>
            <a:r>
              <a:rPr lang="pt-BR" sz="2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limpeza</a:t>
            </a:r>
            <a:r>
              <a:rPr lang="pt-BR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pt-BR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eta entalhada para a direita 5"/>
          <p:cNvSpPr/>
          <p:nvPr/>
        </p:nvSpPr>
        <p:spPr>
          <a:xfrm>
            <a:off x="35496" y="1366679"/>
            <a:ext cx="504056" cy="36004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Seta entalhada para a direita 6"/>
          <p:cNvSpPr/>
          <p:nvPr/>
        </p:nvSpPr>
        <p:spPr>
          <a:xfrm>
            <a:off x="35496" y="2348880"/>
            <a:ext cx="504056" cy="36004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Seta entalhada para a direita 7"/>
          <p:cNvSpPr/>
          <p:nvPr/>
        </p:nvSpPr>
        <p:spPr>
          <a:xfrm>
            <a:off x="-5297" y="4365104"/>
            <a:ext cx="504056" cy="36004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Retângulo 1"/>
          <p:cNvSpPr/>
          <p:nvPr/>
        </p:nvSpPr>
        <p:spPr>
          <a:xfrm>
            <a:off x="611560" y="1157843"/>
            <a:ext cx="8258616" cy="830997"/>
          </a:xfrm>
          <a:prstGeom prst="rect">
            <a:avLst/>
          </a:prstGeom>
          <a:solidFill>
            <a:srgbClr val="F0F8FE"/>
          </a:solidFill>
        </p:spPr>
        <p:txBody>
          <a:bodyPr wrap="square">
            <a:spAutoFit/>
          </a:bodyPr>
          <a:lstStyle/>
          <a:p>
            <a:r>
              <a:rPr lang="pt-BR" sz="24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USB/ESF  Tavares</a:t>
            </a:r>
          </a:p>
          <a:p>
            <a:r>
              <a:rPr lang="pt-BR" sz="24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População:  habitantes  2941  - Famílias cadastradas: 598</a:t>
            </a:r>
            <a:endParaRPr lang="pt-BR" sz="24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618389" y="4254187"/>
            <a:ext cx="81796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Suporte do NASF</a:t>
            </a:r>
            <a:r>
              <a:rPr lang="pt-BR" sz="2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pt-BR" sz="24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Assistente Social.</a:t>
            </a:r>
          </a:p>
        </p:txBody>
      </p:sp>
    </p:spTree>
    <p:extLst>
      <p:ext uri="{BB962C8B-B14F-4D97-AF65-F5344CB8AC3E}">
        <p14:creationId xmlns:p14="http://schemas.microsoft.com/office/powerpoint/2010/main" val="357482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539552" y="179929"/>
            <a:ext cx="8172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pt-BR" sz="32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Caracterização das Ações da ESF</a:t>
            </a:r>
            <a:endParaRPr lang="pt-BR" sz="3200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395536" y="771550"/>
            <a:ext cx="806489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Atenção à Saúde</a:t>
            </a:r>
            <a:r>
              <a:rPr lang="pt-BR" sz="2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ctr"/>
            <a:r>
              <a:rPr lang="pt-BR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Vacinas; </a:t>
            </a:r>
            <a:r>
              <a:rPr lang="pt-BR" sz="24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endParaRPr lang="pt-BR" sz="2400" b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ctr">
              <a:buFont typeface="Arial" pitchFamily="34" charset="0"/>
              <a:buChar char="•"/>
            </a:pPr>
            <a:r>
              <a:rPr lang="pt-BR" sz="24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Atendimentos aos idosos; 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pt-BR" sz="24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Atendimento odontológico; 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pt-BR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Atendimento aos hipertensos e diabéticos; </a:t>
            </a:r>
            <a:endParaRPr lang="pt-BR" sz="2400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ctr">
              <a:buFont typeface="Arial" pitchFamily="34" charset="0"/>
              <a:buChar char="•"/>
            </a:pPr>
            <a:r>
              <a:rPr lang="pt-BR" sz="24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Atendimento a crianças e adolescentes;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pt-BR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Prevenção dos cânceres de colo de útero e </a:t>
            </a:r>
            <a:r>
              <a:rPr lang="pt-BR" sz="24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mama.</a:t>
            </a:r>
            <a:endParaRPr lang="pt-BR" sz="24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4932040" y="4077072"/>
            <a:ext cx="3939003" cy="156966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Promoção da Saúde. </a:t>
            </a:r>
          </a:p>
          <a:p>
            <a:r>
              <a:rPr lang="pt-BR" sz="24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Prevenção de Doenças.</a:t>
            </a:r>
          </a:p>
          <a:p>
            <a:r>
              <a:rPr lang="pt-BR" sz="24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Protocolos Clínicos do Ministério da Saúde.</a:t>
            </a:r>
            <a:endParaRPr lang="pt-BR" sz="24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395536" y="4077072"/>
            <a:ext cx="4089448" cy="193899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pPr algn="ctr"/>
            <a:r>
              <a:rPr lang="pt-BR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Atenção integral à </a:t>
            </a:r>
            <a:r>
              <a:rPr lang="pt-BR" sz="24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saúde</a:t>
            </a:r>
            <a:r>
              <a:rPr lang="pt-BR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.</a:t>
            </a:r>
            <a:endParaRPr lang="pt-BR" sz="2400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24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Ações ind. e coletivas.</a:t>
            </a:r>
          </a:p>
          <a:p>
            <a:pPr algn="ctr"/>
            <a:r>
              <a:rPr lang="pt-BR" sz="24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Trabalho </a:t>
            </a:r>
            <a:r>
              <a:rPr lang="pt-BR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em </a:t>
            </a:r>
            <a:r>
              <a:rPr lang="pt-BR" sz="24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equipe. </a:t>
            </a:r>
          </a:p>
          <a:p>
            <a:pPr algn="ctr"/>
            <a:r>
              <a:rPr lang="pt-BR" sz="24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Participação social.</a:t>
            </a:r>
          </a:p>
          <a:p>
            <a:pPr algn="ctr"/>
            <a:r>
              <a:rPr lang="pt-BR" sz="24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Visitas domiciliares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cxnSp>
        <p:nvCxnSpPr>
          <p:cNvPr id="7" name="Conector de seta reta 6"/>
          <p:cNvCxnSpPr/>
          <p:nvPr/>
        </p:nvCxnSpPr>
        <p:spPr>
          <a:xfrm>
            <a:off x="6372200" y="3449206"/>
            <a:ext cx="529341" cy="5551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de seta reta 10"/>
          <p:cNvCxnSpPr/>
          <p:nvPr/>
        </p:nvCxnSpPr>
        <p:spPr>
          <a:xfrm flipH="1">
            <a:off x="3419872" y="3357741"/>
            <a:ext cx="576064" cy="7193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467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576064" y="116632"/>
            <a:ext cx="8172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pt-BR" sz="32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Caracterização da Estrutura da UBS</a:t>
            </a:r>
            <a:endParaRPr lang="pt-BR" sz="3200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539552" y="908720"/>
            <a:ext cx="817290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dirty="0" smtClean="0">
                <a:solidFill>
                  <a:srgbClr val="000099"/>
                </a:solidFill>
              </a:rPr>
              <a:t>        A </a:t>
            </a:r>
            <a:r>
              <a:rPr lang="pt-BR" sz="2800" dirty="0">
                <a:solidFill>
                  <a:srgbClr val="000099"/>
                </a:solidFill>
              </a:rPr>
              <a:t>estrutura física atual </a:t>
            </a:r>
            <a:r>
              <a:rPr lang="pt-BR" sz="2800" dirty="0" smtClean="0">
                <a:solidFill>
                  <a:srgbClr val="000099"/>
                </a:solidFill>
              </a:rPr>
              <a:t>da </a:t>
            </a:r>
            <a:r>
              <a:rPr lang="pt-BR" sz="2800" dirty="0">
                <a:solidFill>
                  <a:srgbClr val="000099"/>
                </a:solidFill>
              </a:rPr>
              <a:t>UBS é </a:t>
            </a:r>
            <a:r>
              <a:rPr lang="pt-BR" sz="2800" dirty="0" smtClean="0">
                <a:solidFill>
                  <a:srgbClr val="000099"/>
                </a:solidFill>
              </a:rPr>
              <a:t>inadequada, é um posto de saúde tradicional incompleto, contando com:</a:t>
            </a:r>
          </a:p>
          <a:p>
            <a:pPr algn="just"/>
            <a:r>
              <a:rPr lang="pt-BR" sz="2800" dirty="0" smtClean="0">
                <a:solidFill>
                  <a:srgbClr val="000099"/>
                </a:solidFill>
              </a:rPr>
              <a:t>     </a:t>
            </a:r>
          </a:p>
          <a:p>
            <a:pPr algn="just"/>
            <a:r>
              <a:rPr lang="pt-BR" sz="2800" dirty="0" smtClean="0">
                <a:solidFill>
                  <a:srgbClr val="000099"/>
                </a:solidFill>
              </a:rPr>
              <a:t>Um consultório da médica.</a:t>
            </a:r>
          </a:p>
          <a:p>
            <a:pPr algn="just"/>
            <a:endParaRPr lang="pt-BR" sz="2800" dirty="0">
              <a:solidFill>
                <a:srgbClr val="000099"/>
              </a:solidFill>
            </a:endParaRPr>
          </a:p>
          <a:p>
            <a:pPr algn="just"/>
            <a:r>
              <a:rPr lang="pt-BR" sz="2800" dirty="0" smtClean="0">
                <a:solidFill>
                  <a:srgbClr val="000099"/>
                </a:solidFill>
              </a:rPr>
              <a:t>Um consultório odontológico.</a:t>
            </a:r>
          </a:p>
          <a:p>
            <a:pPr algn="just"/>
            <a:endParaRPr lang="pt-BR" sz="2800" dirty="0" smtClean="0">
              <a:solidFill>
                <a:srgbClr val="000099"/>
              </a:solidFill>
            </a:endParaRPr>
          </a:p>
          <a:p>
            <a:pPr algn="just"/>
            <a:r>
              <a:rPr lang="pt-BR" sz="2800" dirty="0">
                <a:solidFill>
                  <a:srgbClr val="000099"/>
                </a:solidFill>
              </a:rPr>
              <a:t>U</a:t>
            </a:r>
            <a:r>
              <a:rPr lang="pt-BR" sz="2800" dirty="0" smtClean="0">
                <a:solidFill>
                  <a:srgbClr val="000099"/>
                </a:solidFill>
              </a:rPr>
              <a:t>m consultório  de vacinação.</a:t>
            </a:r>
          </a:p>
          <a:p>
            <a:pPr algn="just"/>
            <a:endParaRPr lang="pt-BR" sz="2800" dirty="0">
              <a:solidFill>
                <a:srgbClr val="000099"/>
              </a:solidFill>
            </a:endParaRPr>
          </a:p>
          <a:p>
            <a:pPr algn="just"/>
            <a:r>
              <a:rPr lang="pt-BR" sz="2800" dirty="0">
                <a:solidFill>
                  <a:srgbClr val="000099"/>
                </a:solidFill>
              </a:rPr>
              <a:t>U</a:t>
            </a:r>
            <a:r>
              <a:rPr lang="pt-BR" sz="2800" dirty="0" smtClean="0">
                <a:solidFill>
                  <a:srgbClr val="000099"/>
                </a:solidFill>
              </a:rPr>
              <a:t>m consultório para coleta</a:t>
            </a:r>
            <a:r>
              <a:rPr lang="pt-BR" sz="2800" dirty="0">
                <a:solidFill>
                  <a:srgbClr val="000099"/>
                </a:solidFill>
              </a:rPr>
              <a:t> </a:t>
            </a:r>
            <a:r>
              <a:rPr lang="pt-BR" sz="2800" dirty="0" smtClean="0">
                <a:solidFill>
                  <a:srgbClr val="000099"/>
                </a:solidFill>
              </a:rPr>
              <a:t>de exames</a:t>
            </a:r>
          </a:p>
          <a:p>
            <a:pPr algn="just"/>
            <a:endParaRPr lang="pt-BR" sz="2800" dirty="0" smtClean="0">
              <a:solidFill>
                <a:srgbClr val="000099"/>
              </a:solidFill>
            </a:endParaRPr>
          </a:p>
          <a:p>
            <a:pPr algn="just"/>
            <a:endParaRPr lang="pt-BR" sz="2800" dirty="0"/>
          </a:p>
          <a:p>
            <a:pPr algn="just"/>
            <a:endParaRPr lang="pt-BR" sz="2800" dirty="0" smtClean="0"/>
          </a:p>
        </p:txBody>
      </p:sp>
      <p:sp>
        <p:nvSpPr>
          <p:cNvPr id="5" name="Seta entalhada para a direita 4"/>
          <p:cNvSpPr/>
          <p:nvPr/>
        </p:nvSpPr>
        <p:spPr>
          <a:xfrm>
            <a:off x="683568" y="1006639"/>
            <a:ext cx="504056" cy="36004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63700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4294967295"/>
          </p:nvPr>
        </p:nvSpPr>
        <p:spPr>
          <a:xfrm>
            <a:off x="323528" y="350813"/>
            <a:ext cx="8352928" cy="629915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pt-BR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Importância</a:t>
            </a:r>
            <a:r>
              <a:rPr lang="pt-BR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da Ação Programática</a:t>
            </a:r>
          </a:p>
          <a:p>
            <a:pPr algn="just">
              <a:buFont typeface="Wingdings" pitchFamily="2" charset="2"/>
              <a:buChar char="v"/>
            </a:pPr>
            <a:endParaRPr lang="pt-BR" sz="3600" b="1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es-ES" sz="1400" dirty="0" smtClean="0">
                <a:solidFill>
                  <a:srgbClr val="000099"/>
                </a:solidFill>
                <a:latin typeface="Arial Black" pitchFamily="34" charset="0"/>
              </a:rPr>
              <a:t>As pessoas idosas correspondem à </a:t>
            </a:r>
            <a:r>
              <a:rPr lang="es-ES" sz="1400" dirty="0">
                <a:solidFill>
                  <a:srgbClr val="000099"/>
                </a:solidFill>
                <a:latin typeface="Arial Black" pitchFamily="34" charset="0"/>
              </a:rPr>
              <a:t>13,04% da </a:t>
            </a:r>
            <a:r>
              <a:rPr lang="pt-BR" sz="1400" dirty="0">
                <a:solidFill>
                  <a:srgbClr val="000099"/>
                </a:solidFill>
                <a:latin typeface="Arial Black" pitchFamily="34" charset="0"/>
              </a:rPr>
              <a:t>população</a:t>
            </a:r>
            <a:r>
              <a:rPr lang="es-ES" sz="1400" dirty="0">
                <a:solidFill>
                  <a:srgbClr val="000099"/>
                </a:solidFill>
                <a:latin typeface="Arial Black" pitchFamily="34" charset="0"/>
              </a:rPr>
              <a:t> brasileira</a:t>
            </a:r>
          </a:p>
          <a:p>
            <a:pPr algn="just"/>
            <a:endParaRPr lang="es-ES" sz="1400" dirty="0" smtClean="0">
              <a:solidFill>
                <a:srgbClr val="000099"/>
              </a:solidFill>
              <a:latin typeface="Arial Black" pitchFamily="34" charset="0"/>
            </a:endParaRPr>
          </a:p>
          <a:p>
            <a:pPr algn="just"/>
            <a:r>
              <a:rPr lang="es-ES" sz="1400" dirty="0" smtClean="0">
                <a:solidFill>
                  <a:srgbClr val="000099"/>
                </a:solidFill>
                <a:latin typeface="Arial Black" pitchFamily="34" charset="0"/>
              </a:rPr>
              <a:t>       77</a:t>
            </a:r>
            <a:r>
              <a:rPr lang="es-ES" sz="1400" dirty="0">
                <a:solidFill>
                  <a:srgbClr val="000099"/>
                </a:solidFill>
                <a:latin typeface="Arial Black" pitchFamily="34" charset="0"/>
              </a:rPr>
              <a:t>% </a:t>
            </a:r>
            <a:r>
              <a:rPr lang="es-ES" sz="1400" dirty="0" smtClean="0">
                <a:solidFill>
                  <a:srgbClr val="000099"/>
                </a:solidFill>
                <a:latin typeface="Arial Black" pitchFamily="34" charset="0"/>
              </a:rPr>
              <a:t>delas </a:t>
            </a:r>
            <a:r>
              <a:rPr lang="es-ES" sz="1400" dirty="0">
                <a:solidFill>
                  <a:srgbClr val="000099"/>
                </a:solidFill>
                <a:latin typeface="Arial Black" pitchFamily="34" charset="0"/>
              </a:rPr>
              <a:t>relataram ter uma doença </a:t>
            </a:r>
            <a:r>
              <a:rPr lang="es-ES" sz="1400" dirty="0" smtClean="0">
                <a:solidFill>
                  <a:srgbClr val="000099"/>
                </a:solidFill>
                <a:latin typeface="Arial Black" pitchFamily="34" charset="0"/>
              </a:rPr>
              <a:t>crónica.</a:t>
            </a:r>
            <a:endParaRPr lang="es-ES" sz="1400" dirty="0">
              <a:solidFill>
                <a:srgbClr val="000099"/>
              </a:solidFill>
              <a:latin typeface="Arial Black" pitchFamily="34" charset="0"/>
            </a:endParaRPr>
          </a:p>
          <a:p>
            <a:pPr algn="just"/>
            <a:endParaRPr lang="pt-BR" sz="1400" dirty="0" smtClean="0">
              <a:solidFill>
                <a:srgbClr val="000099"/>
              </a:solidFill>
              <a:latin typeface="Arial Black" pitchFamily="34" charset="0"/>
            </a:endParaRPr>
          </a:p>
          <a:p>
            <a:pPr algn="just"/>
            <a:r>
              <a:rPr lang="pt-BR" sz="1400" dirty="0" smtClean="0">
                <a:solidFill>
                  <a:srgbClr val="000099"/>
                </a:solidFill>
                <a:latin typeface="Arial Black" pitchFamily="34" charset="0"/>
              </a:rPr>
              <a:t>        Divulgação </a:t>
            </a:r>
            <a:r>
              <a:rPr lang="pt-BR" sz="1400" dirty="0">
                <a:solidFill>
                  <a:srgbClr val="000099"/>
                </a:solidFill>
                <a:latin typeface="Arial Black" pitchFamily="34" charset="0"/>
              </a:rPr>
              <a:t>e implementação da Política Nacional de Promoção da Saúde </a:t>
            </a:r>
            <a:r>
              <a:rPr lang="pt-BR" sz="1400" dirty="0" smtClean="0">
                <a:solidFill>
                  <a:srgbClr val="000099"/>
                </a:solidFill>
                <a:latin typeface="Arial Black" pitchFamily="34" charset="0"/>
              </a:rPr>
              <a:t>        (</a:t>
            </a:r>
            <a:r>
              <a:rPr lang="pt-BR" sz="1400" dirty="0">
                <a:solidFill>
                  <a:srgbClr val="000099"/>
                </a:solidFill>
                <a:latin typeface="Arial Black" pitchFamily="34" charset="0"/>
              </a:rPr>
              <a:t>PNPS).</a:t>
            </a:r>
          </a:p>
          <a:p>
            <a:pPr algn="just"/>
            <a:endParaRPr lang="pt-BR" sz="1400" dirty="0" smtClean="0">
              <a:solidFill>
                <a:srgbClr val="000099"/>
              </a:solidFill>
              <a:latin typeface="Arial Black" pitchFamily="34" charset="0"/>
            </a:endParaRPr>
          </a:p>
          <a:p>
            <a:pPr algn="just"/>
            <a:r>
              <a:rPr lang="pt-BR" sz="1400" dirty="0" smtClean="0">
                <a:solidFill>
                  <a:srgbClr val="000099"/>
                </a:solidFill>
                <a:latin typeface="Arial Black" pitchFamily="34" charset="0"/>
              </a:rPr>
              <a:t>         Alimentação saudável; Prática corporal/atividade física.</a:t>
            </a:r>
          </a:p>
          <a:p>
            <a:pPr algn="just"/>
            <a:endParaRPr lang="pt-BR" sz="1400" dirty="0" smtClean="0">
              <a:solidFill>
                <a:srgbClr val="000099"/>
              </a:solidFill>
              <a:latin typeface="Arial Black" pitchFamily="34" charset="0"/>
            </a:endParaRPr>
          </a:p>
          <a:p>
            <a:pPr algn="just"/>
            <a:r>
              <a:rPr lang="pt-BR" sz="1400" dirty="0" smtClean="0">
                <a:solidFill>
                  <a:srgbClr val="000099"/>
                </a:solidFill>
                <a:latin typeface="Arial Black" pitchFamily="34" charset="0"/>
              </a:rPr>
              <a:t>       Prevenção </a:t>
            </a:r>
            <a:r>
              <a:rPr lang="pt-BR" sz="1400" dirty="0">
                <a:solidFill>
                  <a:srgbClr val="000099"/>
                </a:solidFill>
                <a:latin typeface="Arial Black" pitchFamily="34" charset="0"/>
              </a:rPr>
              <a:t>e controle do tabagismo; redução da </a:t>
            </a:r>
            <a:r>
              <a:rPr lang="pt-BR" sz="1400" dirty="0" smtClean="0">
                <a:solidFill>
                  <a:srgbClr val="000099"/>
                </a:solidFill>
                <a:latin typeface="Arial Black" pitchFamily="34" charset="0"/>
              </a:rPr>
              <a:t>morbimortalidade </a:t>
            </a:r>
            <a:r>
              <a:rPr lang="pt-BR" sz="1400" dirty="0">
                <a:solidFill>
                  <a:srgbClr val="000099"/>
                </a:solidFill>
                <a:latin typeface="Arial Black" pitchFamily="34" charset="0"/>
              </a:rPr>
              <a:t>em </a:t>
            </a:r>
            <a:r>
              <a:rPr lang="pt-BR" sz="1400" dirty="0" smtClean="0">
                <a:solidFill>
                  <a:srgbClr val="000099"/>
                </a:solidFill>
                <a:latin typeface="Arial Black" pitchFamily="34" charset="0"/>
              </a:rPr>
              <a:t>     decorrência </a:t>
            </a:r>
            <a:r>
              <a:rPr lang="pt-BR" sz="1400" dirty="0">
                <a:solidFill>
                  <a:srgbClr val="000099"/>
                </a:solidFill>
                <a:latin typeface="Arial Black" pitchFamily="34" charset="0"/>
              </a:rPr>
              <a:t>do uso abusivo de álcool e outras </a:t>
            </a:r>
            <a:r>
              <a:rPr lang="pt-BR" sz="1400" dirty="0" smtClean="0">
                <a:solidFill>
                  <a:srgbClr val="000099"/>
                </a:solidFill>
                <a:latin typeface="Arial Black" pitchFamily="34" charset="0"/>
              </a:rPr>
              <a:t>drogas. Redução </a:t>
            </a:r>
            <a:r>
              <a:rPr lang="pt-BR" sz="1400" dirty="0">
                <a:solidFill>
                  <a:srgbClr val="000099"/>
                </a:solidFill>
                <a:latin typeface="Arial Black" pitchFamily="34" charset="0"/>
              </a:rPr>
              <a:t>da </a:t>
            </a:r>
            <a:r>
              <a:rPr lang="pt-BR" sz="1400" dirty="0" smtClean="0">
                <a:solidFill>
                  <a:srgbClr val="000099"/>
                </a:solidFill>
                <a:latin typeface="Arial Black" pitchFamily="34" charset="0"/>
              </a:rPr>
              <a:t>morbimortalidade </a:t>
            </a:r>
            <a:r>
              <a:rPr lang="pt-BR" sz="1400" dirty="0">
                <a:solidFill>
                  <a:srgbClr val="000099"/>
                </a:solidFill>
                <a:latin typeface="Arial Black" pitchFamily="34" charset="0"/>
              </a:rPr>
              <a:t>geral.</a:t>
            </a:r>
          </a:p>
          <a:p>
            <a:pPr algn="just"/>
            <a:endParaRPr lang="pt-BR" sz="1400" dirty="0">
              <a:latin typeface="Arial Black" pitchFamily="34" charset="0"/>
            </a:endParaRPr>
          </a:p>
          <a:p>
            <a:pPr marL="0" indent="0" algn="just">
              <a:buNone/>
            </a:pPr>
            <a:endParaRPr lang="pt-BR" sz="1400" b="1" dirty="0"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771618" y="1196752"/>
            <a:ext cx="78433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. 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251520" y="5509681"/>
            <a:ext cx="8768426" cy="707886"/>
          </a:xfrm>
          <a:prstGeom prst="rect">
            <a:avLst/>
          </a:prstGeom>
          <a:solidFill>
            <a:srgbClr val="CCECFF"/>
          </a:solidFill>
        </p:spPr>
        <p:txBody>
          <a:bodyPr wrap="square">
            <a:spAutoFit/>
          </a:bodyPr>
          <a:lstStyle/>
          <a:p>
            <a:pPr algn="just"/>
            <a:r>
              <a:rPr lang="pt-BR" sz="2000" b="1" dirty="0" smtClean="0">
                <a:latin typeface="Arial" pitchFamily="34" charset="0"/>
                <a:cs typeface="Arial" pitchFamily="34" charset="0"/>
              </a:rPr>
              <a:t> A equipe considerou de fundamental importância a definição desta ação programática.</a:t>
            </a:r>
            <a:endParaRPr lang="pt-BR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4427984" y="4917068"/>
            <a:ext cx="4572000" cy="600164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pt-BR" sz="1100" dirty="0">
                <a:latin typeface="Arial" pitchFamily="34" charset="0"/>
                <a:cs typeface="Arial" pitchFamily="34" charset="0"/>
              </a:rPr>
              <a:t>BRASIL. Ministério da Saúde. </a:t>
            </a:r>
            <a:r>
              <a:rPr lang="pt-BR" sz="1100" dirty="0" smtClean="0">
                <a:latin typeface="Arial" pitchFamily="34" charset="0"/>
                <a:cs typeface="Arial" pitchFamily="34" charset="0"/>
              </a:rPr>
              <a:t>: </a:t>
            </a:r>
            <a:endParaRPr lang="pt-BR" sz="1100" dirty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pt-BR" sz="1100" dirty="0">
                <a:latin typeface="Arial" pitchFamily="34" charset="0"/>
                <a:cs typeface="Arial" pitchFamily="34" charset="0"/>
              </a:rPr>
              <a:t>(Cadernos de Atenção </a:t>
            </a:r>
            <a:r>
              <a:rPr lang="pt-BR" sz="1100" dirty="0" smtClean="0">
                <a:latin typeface="Arial" pitchFamily="34" charset="0"/>
                <a:cs typeface="Arial" pitchFamily="34" charset="0"/>
              </a:rPr>
              <a:t>Básica </a:t>
            </a:r>
            <a:r>
              <a:rPr lang="pt-BR" sz="11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1100" dirty="0" smtClean="0">
                <a:latin typeface="Arial" pitchFamily="34" charset="0"/>
                <a:cs typeface="Arial" pitchFamily="34" charset="0"/>
              </a:rPr>
              <a:t>2016</a:t>
            </a:r>
            <a:endParaRPr lang="pt-BR" sz="11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11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Seta para a direita 10"/>
          <p:cNvSpPr/>
          <p:nvPr/>
        </p:nvSpPr>
        <p:spPr>
          <a:xfrm>
            <a:off x="0" y="2529868"/>
            <a:ext cx="978408" cy="1790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2" name="Seta para a direita 11"/>
          <p:cNvSpPr/>
          <p:nvPr/>
        </p:nvSpPr>
        <p:spPr>
          <a:xfrm flipV="1">
            <a:off x="38264" y="1974617"/>
            <a:ext cx="978408" cy="1582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4" name="Seta para a direita 13"/>
          <p:cNvSpPr/>
          <p:nvPr/>
        </p:nvSpPr>
        <p:spPr>
          <a:xfrm>
            <a:off x="38264" y="3068960"/>
            <a:ext cx="978408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5" name="Seta para a direita 14"/>
          <p:cNvSpPr/>
          <p:nvPr/>
        </p:nvSpPr>
        <p:spPr>
          <a:xfrm>
            <a:off x="193833" y="3823327"/>
            <a:ext cx="978408" cy="1211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6" name="Seta para a direita 15"/>
          <p:cNvSpPr/>
          <p:nvPr/>
        </p:nvSpPr>
        <p:spPr>
          <a:xfrm>
            <a:off x="0" y="4377683"/>
            <a:ext cx="978408" cy="1571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762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39560" y="1664804"/>
            <a:ext cx="810890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 smtClean="0"/>
              <a:t> </a:t>
            </a:r>
            <a:r>
              <a:rPr lang="es-ES" sz="2400" dirty="0">
                <a:solidFill>
                  <a:srgbClr val="000099"/>
                </a:solidFill>
              </a:rPr>
              <a:t>Não havia Programa de Saúde dos Idosos, assim como nenhum trabalho feito </a:t>
            </a:r>
            <a:r>
              <a:rPr lang="es-ES" sz="2400" dirty="0" smtClean="0">
                <a:solidFill>
                  <a:srgbClr val="000099"/>
                </a:solidFill>
              </a:rPr>
              <a:t>com eles.</a:t>
            </a:r>
            <a:endParaRPr lang="es-ES" sz="2400" dirty="0">
              <a:solidFill>
                <a:srgbClr val="000099"/>
              </a:solidFill>
            </a:endParaRPr>
          </a:p>
          <a:p>
            <a:endParaRPr lang="es-ES" sz="2400" dirty="0" smtClean="0">
              <a:solidFill>
                <a:srgbClr val="000099"/>
              </a:solidFill>
            </a:endParaRPr>
          </a:p>
          <a:p>
            <a:endParaRPr lang="es-ES" sz="2400" dirty="0">
              <a:solidFill>
                <a:srgbClr val="000099"/>
              </a:solidFill>
            </a:endParaRPr>
          </a:p>
          <a:p>
            <a:endParaRPr lang="es-ES" sz="2400" dirty="0" smtClean="0">
              <a:solidFill>
                <a:srgbClr val="000099"/>
              </a:solidFill>
            </a:endParaRPr>
          </a:p>
          <a:p>
            <a:endParaRPr lang="es-ES" sz="2400" dirty="0">
              <a:solidFill>
                <a:srgbClr val="000099"/>
              </a:solidFill>
            </a:endParaRPr>
          </a:p>
          <a:p>
            <a:r>
              <a:rPr lang="es-ES" sz="2400" dirty="0" smtClean="0">
                <a:solidFill>
                  <a:srgbClr val="000099"/>
                </a:solidFill>
              </a:rPr>
              <a:t>Não </a:t>
            </a:r>
            <a:r>
              <a:rPr lang="es-ES" sz="2400" dirty="0">
                <a:solidFill>
                  <a:srgbClr val="000099"/>
                </a:solidFill>
              </a:rPr>
              <a:t>tinham </a:t>
            </a:r>
            <a:r>
              <a:rPr lang="es-ES" sz="2400" dirty="0" smtClean="0">
                <a:solidFill>
                  <a:srgbClr val="000099"/>
                </a:solidFill>
              </a:rPr>
              <a:t>cadastro</a:t>
            </a:r>
            <a:r>
              <a:rPr lang="es-ES" sz="2400" dirty="0">
                <a:solidFill>
                  <a:srgbClr val="000099"/>
                </a:solidFill>
              </a:rPr>
              <a:t> </a:t>
            </a:r>
            <a:r>
              <a:rPr lang="es-ES" sz="2400" dirty="0" smtClean="0">
                <a:solidFill>
                  <a:srgbClr val="000099"/>
                </a:solidFill>
              </a:rPr>
              <a:t>nem </a:t>
            </a:r>
            <a:r>
              <a:rPr lang="es-ES" sz="2400" dirty="0">
                <a:solidFill>
                  <a:srgbClr val="000099"/>
                </a:solidFill>
              </a:rPr>
              <a:t>registro </a:t>
            </a:r>
            <a:r>
              <a:rPr lang="es-ES" sz="2400" dirty="0" smtClean="0">
                <a:solidFill>
                  <a:srgbClr val="000099"/>
                </a:solidFill>
              </a:rPr>
              <a:t>específicos, </a:t>
            </a:r>
            <a:r>
              <a:rPr lang="es-ES" sz="2400" dirty="0">
                <a:solidFill>
                  <a:srgbClr val="000099"/>
                </a:solidFill>
              </a:rPr>
              <a:t>não tinham protocolos de atendimentos, </a:t>
            </a:r>
            <a:r>
              <a:rPr lang="es-ES" sz="2400" dirty="0" smtClean="0">
                <a:solidFill>
                  <a:srgbClr val="000099"/>
                </a:solidFill>
              </a:rPr>
              <a:t>não era </a:t>
            </a:r>
            <a:r>
              <a:rPr lang="es-ES" sz="2400" dirty="0">
                <a:solidFill>
                  <a:srgbClr val="000099"/>
                </a:solidFill>
              </a:rPr>
              <a:t>realizada nenhuma ação de saúde com </a:t>
            </a:r>
            <a:r>
              <a:rPr lang="es-ES" sz="2400" dirty="0" smtClean="0">
                <a:solidFill>
                  <a:srgbClr val="000099"/>
                </a:solidFill>
              </a:rPr>
              <a:t>as pessoas idosas </a:t>
            </a:r>
            <a:r>
              <a:rPr lang="es-ES" sz="2400" dirty="0">
                <a:solidFill>
                  <a:srgbClr val="000099"/>
                </a:solidFill>
              </a:rPr>
              <a:t>tais como: avaliação </a:t>
            </a:r>
            <a:r>
              <a:rPr lang="es-ES" sz="2400" dirty="0" smtClean="0">
                <a:solidFill>
                  <a:srgbClr val="000099"/>
                </a:solidFill>
              </a:rPr>
              <a:t>multidimensional, </a:t>
            </a:r>
            <a:r>
              <a:rPr lang="es-ES" sz="2400" dirty="0">
                <a:solidFill>
                  <a:srgbClr val="000099"/>
                </a:solidFill>
              </a:rPr>
              <a:t>rastreamento da DM e HAS, educação de </a:t>
            </a:r>
            <a:r>
              <a:rPr lang="es-ES" sz="2400" dirty="0" smtClean="0">
                <a:solidFill>
                  <a:srgbClr val="000099"/>
                </a:solidFill>
              </a:rPr>
              <a:t>saúde,visita domiciliar </a:t>
            </a:r>
            <a:r>
              <a:rPr lang="es-ES" sz="2400" dirty="0">
                <a:solidFill>
                  <a:srgbClr val="000099"/>
                </a:solidFill>
              </a:rPr>
              <a:t>entre </a:t>
            </a:r>
            <a:r>
              <a:rPr lang="es-ES" sz="2400" dirty="0" smtClean="0">
                <a:solidFill>
                  <a:srgbClr val="000099"/>
                </a:solidFill>
              </a:rPr>
              <a:t>outras, enfim esta ação programática  tinha os indicadores em 0 %.</a:t>
            </a:r>
            <a:endParaRPr lang="es-ES" sz="2400" dirty="0">
              <a:solidFill>
                <a:srgbClr val="000099"/>
              </a:solidFill>
            </a:endParaRPr>
          </a:p>
          <a:p>
            <a:endParaRPr lang="es-ES" sz="2400" dirty="0">
              <a:solidFill>
                <a:srgbClr val="000099"/>
              </a:solidFill>
            </a:endParaRPr>
          </a:p>
          <a:p>
            <a:pPr algn="just"/>
            <a:endParaRPr lang="pt-BR" sz="2400" spc="30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79512" y="116632"/>
            <a:ext cx="85689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1772" indent="-342900" algn="ctr">
              <a:buClr>
                <a:srgbClr val="000099"/>
              </a:buClr>
              <a:buFont typeface="Wingdings" pitchFamily="2" charset="2"/>
              <a:buChar char="v"/>
            </a:pPr>
            <a:r>
              <a:rPr lang="pt-BR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Situação </a:t>
            </a:r>
            <a:r>
              <a:rPr lang="pt-BR" sz="32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da ação programática na </a:t>
            </a:r>
            <a:r>
              <a:rPr lang="pt-BR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UBS </a:t>
            </a:r>
            <a:r>
              <a:rPr lang="pt-BR" sz="32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antes da </a:t>
            </a:r>
            <a:r>
              <a:rPr lang="pt-BR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intervenção</a:t>
            </a:r>
            <a:endParaRPr lang="pt-BR" sz="32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eta entalhada para a direita 3"/>
          <p:cNvSpPr/>
          <p:nvPr/>
        </p:nvSpPr>
        <p:spPr>
          <a:xfrm>
            <a:off x="158133" y="1719465"/>
            <a:ext cx="504056" cy="36004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Seta entalhada para a direita 4"/>
          <p:cNvSpPr/>
          <p:nvPr/>
        </p:nvSpPr>
        <p:spPr>
          <a:xfrm>
            <a:off x="71500" y="3935894"/>
            <a:ext cx="504056" cy="36004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697027" y="3284917"/>
            <a:ext cx="77048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400" spc="30" dirty="0"/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872363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1834</TotalTime>
  <Words>1661</Words>
  <Application>Microsoft Office PowerPoint</Application>
  <PresentationFormat>Apresentação na tela (4:3)</PresentationFormat>
  <Paragraphs>308</Paragraphs>
  <Slides>34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34</vt:i4>
      </vt:variant>
    </vt:vector>
  </HeadingPairs>
  <TitlesOfParts>
    <vt:vector size="35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Objetivo Geral</vt:lpstr>
      <vt:lpstr>Metodologia</vt:lpstr>
      <vt:lpstr>Metodologia</vt:lpstr>
      <vt:lpstr>Apresentação do PowerPoint</vt:lpstr>
      <vt:lpstr>Objetivos Específicos, Metas e Resultados</vt:lpstr>
      <vt:lpstr>Apresentação do PowerPoint</vt:lpstr>
      <vt:lpstr>Resultados: Objetivo 2, Meta 2.6, Meta 2.7 </vt:lpstr>
      <vt:lpstr>Objetivos, Metas e Resultados</vt:lpstr>
      <vt:lpstr>Resultados: Objetivo 2 Meta 2.11-  Realizar a primeira consulta odontológica para 100% das pessoas idosas </vt:lpstr>
      <vt:lpstr>Objetivos, Metas e Resultados. Objetivo 3. Melhorar a adesão das pessoas idosas ao Programa de saúde dos idosos. Meta 3.1- Buscar ativamente 100% das pessoas idosas faltosas às consultas programadas.</vt:lpstr>
      <vt:lpstr>Objetivos, Metas e Resultados  Objetivo 4. Melhorar o registro das informações</vt:lpstr>
      <vt:lpstr>Objetivos, Metas e Resultados Objetivo 5. Mapear o risco das pessoas idosas.  </vt:lpstr>
      <vt:lpstr>Objetivos, Metas e Resultados Objetivo 5. Mapear o risco das pessoas idosas</vt:lpstr>
      <vt:lpstr>Objetivos, Metas e Resultados</vt:lpstr>
      <vt:lpstr>Objetivos, Metas e Resultados Objetivo 6. Promover a saúde das pessoas idosas </vt:lpstr>
      <vt:lpstr>Discussão</vt:lpstr>
      <vt:lpstr>Discussão</vt:lpstr>
      <vt:lpstr>Discussão</vt:lpstr>
      <vt:lpstr>Apresentação do PowerPoint</vt:lpstr>
      <vt:lpstr>Reflexão crítica sobre o processo pessoal de aprendizagem </vt:lpstr>
      <vt:lpstr>Apresentação do PowerPoint</vt:lpstr>
      <vt:lpstr>Apresentação do PowerPoint</vt:lpstr>
      <vt:lpstr>A educação tem raízes amargas, mas os seus frutos são doces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Ana Guilhermina</dc:creator>
  <cp:lastModifiedBy>Esperanza Suarez</cp:lastModifiedBy>
  <cp:revision>157</cp:revision>
  <dcterms:modified xsi:type="dcterms:W3CDTF">2016-03-16T12:48:21Z</dcterms:modified>
</cp:coreProperties>
</file>